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0" r:id="rId33"/>
    <p:sldId id="292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BF280-E6B1-4480-B8FC-8F0007FD8F3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3DEBA95-5A39-4A17-90EB-CED6C8EBC65C}">
      <dgm:prSet phldrT="[Text]" custT="1"/>
      <dgm:spPr/>
      <dgm:t>
        <a:bodyPr/>
        <a:lstStyle/>
        <a:p>
          <a:pPr algn="ctr"/>
          <a:r>
            <a:rPr lang="el-GR" sz="2100" b="1" dirty="0" smtClean="0">
              <a:solidFill>
                <a:schemeClr val="tx1"/>
              </a:solidFill>
              <a:latin typeface="+mn-lt"/>
            </a:rPr>
            <a:t>1978</a:t>
          </a:r>
        </a:p>
        <a:p>
          <a:pPr algn="ctr"/>
          <a:endParaRPr lang="el-GR" sz="1800" b="1" dirty="0" smtClean="0">
            <a:solidFill>
              <a:schemeClr val="tx2">
                <a:lumMod val="50000"/>
              </a:schemeClr>
            </a:solidFill>
            <a:latin typeface="+mn-lt"/>
          </a:endParaRPr>
        </a:p>
        <a:p>
          <a:pPr algn="l"/>
          <a:r>
            <a:rPr lang="el-GR" sz="18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n-US" sz="2000" i="1" u="sng" dirty="0" smtClean="0">
              <a:solidFill>
                <a:schemeClr val="tx2">
                  <a:lumMod val="50000"/>
                </a:schemeClr>
              </a:solidFill>
              <a:latin typeface="+mj-lt"/>
            </a:rPr>
            <a:t>Fritz Vögtle</a:t>
          </a:r>
          <a:r>
            <a:rPr lang="el-GR" sz="2000" i="1" u="sng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&amp; 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co workers 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συνθέτουν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τα πρώτα </a:t>
          </a:r>
          <a:r>
            <a:rPr lang="en-US" sz="2000" dirty="0" smtClean="0">
              <a:solidFill>
                <a:schemeClr val="accent2"/>
              </a:solidFill>
              <a:latin typeface="+mj-lt"/>
            </a:rPr>
            <a:t>cascade molecules</a:t>
          </a:r>
          <a:endParaRPr lang="el-GR" sz="2000" dirty="0">
            <a:solidFill>
              <a:schemeClr val="accent2"/>
            </a:solidFill>
            <a:latin typeface="+mj-lt"/>
          </a:endParaRPr>
        </a:p>
      </dgm:t>
    </dgm:pt>
    <dgm:pt modelId="{70484823-3CF6-4C5C-BA90-60334E67E796}" type="parTrans" cxnId="{FCFD1652-AAF1-4FBB-A51D-BDAFEFDA59B4}">
      <dgm:prSet/>
      <dgm:spPr/>
      <dgm:t>
        <a:bodyPr/>
        <a:lstStyle/>
        <a:p>
          <a:endParaRPr lang="el-GR"/>
        </a:p>
      </dgm:t>
    </dgm:pt>
    <dgm:pt modelId="{40035B2C-C7ED-41C7-8D0E-9C5BD613CC70}" type="sibTrans" cxnId="{FCFD1652-AAF1-4FBB-A51D-BDAFEFDA59B4}">
      <dgm:prSet/>
      <dgm:spPr/>
      <dgm:t>
        <a:bodyPr/>
        <a:lstStyle/>
        <a:p>
          <a:endParaRPr lang="el-GR"/>
        </a:p>
      </dgm:t>
    </dgm:pt>
    <dgm:pt modelId="{D4AA80FE-4FBE-418D-86B5-6AB234892C98}">
      <dgm:prSet phldrT="[Text]" custT="1"/>
      <dgm:spPr/>
      <dgm:t>
        <a:bodyPr/>
        <a:lstStyle/>
        <a:p>
          <a:pPr algn="ctr"/>
          <a:r>
            <a:rPr lang="en-US" sz="2100" b="1" dirty="0" smtClean="0">
              <a:solidFill>
                <a:schemeClr val="tx1"/>
              </a:solidFill>
              <a:latin typeface="+mn-lt"/>
            </a:rPr>
            <a:t>198</a:t>
          </a:r>
          <a:r>
            <a:rPr lang="el-GR" sz="2100" b="1" dirty="0" smtClean="0">
              <a:solidFill>
                <a:schemeClr val="tx1"/>
              </a:solidFill>
              <a:latin typeface="+mn-lt"/>
            </a:rPr>
            <a:t>3 </a:t>
          </a:r>
        </a:p>
        <a:p>
          <a:pPr algn="l"/>
          <a:endParaRPr lang="el-GR" sz="2000" i="1" u="sng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pPr algn="l"/>
          <a:r>
            <a:rPr lang="en-US" sz="2000" i="1" u="sng" dirty="0" smtClean="0">
              <a:solidFill>
                <a:schemeClr val="tx2">
                  <a:lumMod val="50000"/>
                </a:schemeClr>
              </a:solidFill>
              <a:latin typeface="+mj-lt"/>
            </a:rPr>
            <a:t>Donald A. Tomalia</a:t>
          </a:r>
          <a:r>
            <a:rPr lang="el-GR" sz="2000" i="1" u="sng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συνθέτει τα πρώτα 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dendrimers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(</a:t>
          </a:r>
          <a:r>
            <a:rPr lang="en-US" sz="2000" dirty="0" smtClean="0">
              <a:solidFill>
                <a:schemeClr val="accent3"/>
              </a:solidFill>
              <a:latin typeface="+mj-lt"/>
            </a:rPr>
            <a:t>divergent </a:t>
          </a:r>
          <a:r>
            <a:rPr lang="el-GR" sz="2000" dirty="0" smtClean="0">
              <a:solidFill>
                <a:schemeClr val="accent3"/>
              </a:solidFill>
              <a:latin typeface="+mj-lt"/>
            </a:rPr>
            <a:t>σύνθεση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)</a:t>
          </a:r>
          <a:endParaRPr lang="el-GR" sz="2000" dirty="0">
            <a:latin typeface="+mj-lt"/>
          </a:endParaRPr>
        </a:p>
      </dgm:t>
    </dgm:pt>
    <dgm:pt modelId="{3D17438C-4D61-4D5C-9D34-DC9A2E4A36FA}" type="parTrans" cxnId="{553FA569-2ECB-4B8D-9213-E7EB284F3EFD}">
      <dgm:prSet/>
      <dgm:spPr/>
      <dgm:t>
        <a:bodyPr/>
        <a:lstStyle/>
        <a:p>
          <a:endParaRPr lang="el-GR"/>
        </a:p>
      </dgm:t>
    </dgm:pt>
    <dgm:pt modelId="{4071B599-75DF-406A-B139-3201BAD76DC8}" type="sibTrans" cxnId="{553FA569-2ECB-4B8D-9213-E7EB284F3EFD}">
      <dgm:prSet/>
      <dgm:spPr/>
      <dgm:t>
        <a:bodyPr/>
        <a:lstStyle/>
        <a:p>
          <a:endParaRPr lang="el-GR"/>
        </a:p>
      </dgm:t>
    </dgm:pt>
    <dgm:pt modelId="{E32FD9E5-85DD-4310-808D-EA5DED41A03F}">
      <dgm:prSet phldrT="[Text]" custT="1"/>
      <dgm:spPr/>
      <dgm:t>
        <a:bodyPr/>
        <a:lstStyle/>
        <a:p>
          <a:r>
            <a:rPr lang="el-GR" sz="2100" b="1" dirty="0" smtClean="0">
              <a:solidFill>
                <a:schemeClr val="tx1"/>
              </a:solidFill>
              <a:latin typeface="+mn-lt"/>
            </a:rPr>
            <a:t>1985</a:t>
          </a:r>
        </a:p>
        <a:p>
          <a:endParaRPr lang="el-GR" sz="20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Σύνθεση </a:t>
          </a:r>
          <a:r>
            <a:rPr lang="en-US" sz="2000" b="1" i="1" dirty="0" smtClean="0">
              <a:solidFill>
                <a:schemeClr val="accent1"/>
              </a:solidFill>
              <a:latin typeface="+mj-lt"/>
            </a:rPr>
            <a:t>PAMAM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.</a:t>
          </a:r>
          <a:endParaRPr lang="el-GR" sz="20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Η ομάδα του </a:t>
          </a:r>
          <a:r>
            <a:rPr lang="en-US" sz="2000" i="1" u="sng" dirty="0" smtClean="0">
              <a:solidFill>
                <a:schemeClr val="tx2">
                  <a:lumMod val="50000"/>
                </a:schemeClr>
              </a:solidFill>
              <a:latin typeface="+mj-lt"/>
            </a:rPr>
            <a:t>Newkome 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συνθέτει παρόμοια μόρια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(</a:t>
          </a:r>
          <a:r>
            <a:rPr lang="en-US" sz="2000" dirty="0" smtClean="0">
              <a:solidFill>
                <a:schemeClr val="accent2"/>
              </a:solidFill>
              <a:latin typeface="+mj-lt"/>
            </a:rPr>
            <a:t>arborols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)</a:t>
          </a:r>
          <a:endParaRPr lang="el-GR" sz="2000" b="1" dirty="0"/>
        </a:p>
      </dgm:t>
    </dgm:pt>
    <dgm:pt modelId="{56290EC1-76DF-4D66-A543-777C60C856A3}" type="parTrans" cxnId="{D0C41E10-85B1-4FEE-B334-BF42AA840475}">
      <dgm:prSet/>
      <dgm:spPr/>
      <dgm:t>
        <a:bodyPr/>
        <a:lstStyle/>
        <a:p>
          <a:endParaRPr lang="el-GR"/>
        </a:p>
      </dgm:t>
    </dgm:pt>
    <dgm:pt modelId="{4695F33D-0C52-4549-90C1-10DD11F8FDCD}" type="sibTrans" cxnId="{D0C41E10-85B1-4FEE-B334-BF42AA840475}">
      <dgm:prSet/>
      <dgm:spPr/>
      <dgm:t>
        <a:bodyPr/>
        <a:lstStyle/>
        <a:p>
          <a:endParaRPr lang="el-GR"/>
        </a:p>
      </dgm:t>
    </dgm:pt>
    <dgm:pt modelId="{D9B8455E-447C-46A6-BB1A-0649B571A6D2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19</a:t>
          </a:r>
          <a:r>
            <a:rPr lang="el-GR" sz="2100" b="1" dirty="0" smtClean="0">
              <a:solidFill>
                <a:schemeClr val="tx1"/>
              </a:solidFill>
            </a:rPr>
            <a:t>90 </a:t>
          </a:r>
        </a:p>
        <a:p>
          <a:endParaRPr lang="el-GR" sz="20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r>
            <a:rPr lang="en-US" sz="2000" i="1" u="sng" dirty="0" smtClean="0">
              <a:solidFill>
                <a:schemeClr val="tx2">
                  <a:lumMod val="50000"/>
                </a:schemeClr>
              </a:solidFill>
              <a:latin typeface="+mj-lt"/>
            </a:rPr>
            <a:t>Jean Fréchet</a:t>
          </a:r>
          <a:r>
            <a:rPr lang="el-GR" sz="2000" i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</a:p>
        <a:p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1</a:t>
          </a:r>
          <a:r>
            <a:rPr lang="el-GR" sz="2000" baseline="30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η</a:t>
          </a:r>
          <a:r>
            <a:rPr lang="el-GR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n-US" sz="2000" dirty="0" smtClean="0">
              <a:solidFill>
                <a:schemeClr val="accent3"/>
              </a:solidFill>
              <a:latin typeface="+mj-lt"/>
            </a:rPr>
            <a:t>convergent </a:t>
          </a:r>
          <a:r>
            <a:rPr lang="el-GR" sz="2000" dirty="0" smtClean="0">
              <a:solidFill>
                <a:schemeClr val="accent3"/>
              </a:solidFill>
              <a:latin typeface="+mj-lt"/>
            </a:rPr>
            <a:t>σύνθεση</a:t>
          </a:r>
          <a:endParaRPr lang="el-GR" sz="2000" b="1" dirty="0">
            <a:solidFill>
              <a:schemeClr val="accent3"/>
            </a:solidFill>
            <a:latin typeface="+mj-lt"/>
          </a:endParaRPr>
        </a:p>
      </dgm:t>
    </dgm:pt>
    <dgm:pt modelId="{3D1A1D1D-AC5D-4B46-AD72-3BAAF4E22396}" type="parTrans" cxnId="{FD0AF048-3DBD-48BA-9B7D-93B6C755D90B}">
      <dgm:prSet/>
      <dgm:spPr/>
      <dgm:t>
        <a:bodyPr/>
        <a:lstStyle/>
        <a:p>
          <a:endParaRPr lang="el-GR"/>
        </a:p>
      </dgm:t>
    </dgm:pt>
    <dgm:pt modelId="{0F88FDFB-1BEC-4965-90C5-B04BA5C939CE}" type="sibTrans" cxnId="{FD0AF048-3DBD-48BA-9B7D-93B6C755D90B}">
      <dgm:prSet/>
      <dgm:spPr/>
      <dgm:t>
        <a:bodyPr/>
        <a:lstStyle/>
        <a:p>
          <a:endParaRPr lang="el-GR"/>
        </a:p>
      </dgm:t>
    </dgm:pt>
    <dgm:pt modelId="{1673CD78-03D0-426D-B34F-E89487C35B19}" type="pres">
      <dgm:prSet presAssocID="{980BF280-E6B1-4480-B8FC-8F0007FD8F36}" presName="arrowDiagram" presStyleCnt="0">
        <dgm:presLayoutVars>
          <dgm:chMax val="5"/>
          <dgm:dir/>
          <dgm:resizeHandles val="exact"/>
        </dgm:presLayoutVars>
      </dgm:prSet>
      <dgm:spPr/>
    </dgm:pt>
    <dgm:pt modelId="{DCA2B7C0-6ECA-4418-AD09-D9B48D2155D5}" type="pres">
      <dgm:prSet presAssocID="{980BF280-E6B1-4480-B8FC-8F0007FD8F36}" presName="arrow" presStyleLbl="bgShp" presStyleIdx="0" presStyleCnt="1" custLinFactNeighborX="847" custLinFactNeighborY="343"/>
      <dgm:spPr/>
    </dgm:pt>
    <dgm:pt modelId="{E2A4A7A5-9ADD-494E-8D5D-489EE19BD551}" type="pres">
      <dgm:prSet presAssocID="{980BF280-E6B1-4480-B8FC-8F0007FD8F36}" presName="arrowDiagram4" presStyleCnt="0"/>
      <dgm:spPr/>
    </dgm:pt>
    <dgm:pt modelId="{C5B86E48-D743-4CE3-9E4C-B8D2E5F1B7DD}" type="pres">
      <dgm:prSet presAssocID="{53DEBA95-5A39-4A17-90EB-CED6C8EBC65C}" presName="bullet4a" presStyleLbl="node1" presStyleIdx="0" presStyleCnt="4" custFlipHor="1" custScaleX="468462" custScaleY="247382" custLinFactX="350812" custLinFactY="-274351" custLinFactNeighborX="400000" custLinFactNeighborY="-30000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C7178F4-0BBC-4BA3-83E8-3924DFF131E4}" type="pres">
      <dgm:prSet presAssocID="{53DEBA95-5A39-4A17-90EB-CED6C8EBC65C}" presName="textBox4a" presStyleLbl="revTx" presStyleIdx="0" presStyleCnt="4" custScaleX="109911" custScaleY="184033" custLinFactNeighborX="49658" custLinFactNeighborY="-545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8553C7-A853-4139-B4FF-4D39380E3D26}" type="pres">
      <dgm:prSet presAssocID="{D4AA80FE-4FBE-418D-86B5-6AB234892C98}" presName="bullet4b" presStyleLbl="node1" presStyleIdx="1" presStyleCnt="4" custScaleX="320071" custScaleY="144014" custLinFactX="238044" custLinFactY="-100000" custLinFactNeighborX="300000" custLinFactNeighborY="-16260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DC9886C-1FC6-4671-821E-2BB59C213082}" type="pres">
      <dgm:prSet presAssocID="{D4AA80FE-4FBE-418D-86B5-6AB234892C98}" presName="textBox4b" presStyleLbl="revTx" presStyleIdx="1" presStyleCnt="4" custLinFactNeighborX="47789" custLinFactNeighborY="-409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2A9EC4-F2B0-4115-8BCD-9478F16EE8CB}" type="pres">
      <dgm:prSet presAssocID="{E32FD9E5-85DD-4310-808D-EA5DED41A03F}" presName="bullet4c" presStyleLbl="node1" presStyleIdx="2" presStyleCnt="4" custScaleX="232183" custScaleY="132528" custLinFactX="133393" custLinFactY="-8342" custLinFactNeighborX="200000" custLinFactNeighborY="-10000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78CC76FA-1D66-4173-A6F5-50D5E5C77C90}" type="pres">
      <dgm:prSet presAssocID="{E32FD9E5-85DD-4310-808D-EA5DED41A03F}" presName="textBox4c" presStyleLbl="revTx" presStyleIdx="2" presStyleCnt="4" custScaleX="121483" custScaleY="108013" custLinFactNeighborX="65584" custLinFactNeighborY="-155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47A53B-13C5-4FBD-BAAE-986E20F3AD27}" type="pres">
      <dgm:prSet presAssocID="{D9B8455E-447C-46A6-BB1A-0649B571A6D2}" presName="bullet4d" presStyleLbl="node1" presStyleIdx="3" presStyleCnt="4" custScaleX="172764" custScaleY="98374" custLinFactX="92135" custLinFactNeighborX="100000" custLinFactNeighborY="-6562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083C6E0-9344-4D1E-96BC-096AB27CC08A}" type="pres">
      <dgm:prSet presAssocID="{D9B8455E-447C-46A6-BB1A-0649B571A6D2}" presName="textBox4d" presStyleLbl="revTx" presStyleIdx="3" presStyleCnt="4" custLinFactNeighborX="35755" custLinFactNeighborY="-134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A02C2DF-7FC3-4332-9C01-61A10C4C0C10}" type="presOf" srcId="{D4AA80FE-4FBE-418D-86B5-6AB234892C98}" destId="{1DC9886C-1FC6-4671-821E-2BB59C213082}" srcOrd="0" destOrd="0" presId="urn:microsoft.com/office/officeart/2005/8/layout/arrow2"/>
    <dgm:cxn modelId="{B90DE461-094C-41E5-B879-810885A1BB5F}" type="presOf" srcId="{E32FD9E5-85DD-4310-808D-EA5DED41A03F}" destId="{78CC76FA-1D66-4173-A6F5-50D5E5C77C90}" srcOrd="0" destOrd="0" presId="urn:microsoft.com/office/officeart/2005/8/layout/arrow2"/>
    <dgm:cxn modelId="{FCFD1652-AAF1-4FBB-A51D-BDAFEFDA59B4}" srcId="{980BF280-E6B1-4480-B8FC-8F0007FD8F36}" destId="{53DEBA95-5A39-4A17-90EB-CED6C8EBC65C}" srcOrd="0" destOrd="0" parTransId="{70484823-3CF6-4C5C-BA90-60334E67E796}" sibTransId="{40035B2C-C7ED-41C7-8D0E-9C5BD613CC70}"/>
    <dgm:cxn modelId="{FD0AF048-3DBD-48BA-9B7D-93B6C755D90B}" srcId="{980BF280-E6B1-4480-B8FC-8F0007FD8F36}" destId="{D9B8455E-447C-46A6-BB1A-0649B571A6D2}" srcOrd="3" destOrd="0" parTransId="{3D1A1D1D-AC5D-4B46-AD72-3BAAF4E22396}" sibTransId="{0F88FDFB-1BEC-4965-90C5-B04BA5C939CE}"/>
    <dgm:cxn modelId="{D0C41E10-85B1-4FEE-B334-BF42AA840475}" srcId="{980BF280-E6B1-4480-B8FC-8F0007FD8F36}" destId="{E32FD9E5-85DD-4310-808D-EA5DED41A03F}" srcOrd="2" destOrd="0" parTransId="{56290EC1-76DF-4D66-A543-777C60C856A3}" sibTransId="{4695F33D-0C52-4549-90C1-10DD11F8FDCD}"/>
    <dgm:cxn modelId="{971210FF-B6BE-4EEF-AC53-1E4E9427D66F}" type="presOf" srcId="{D9B8455E-447C-46A6-BB1A-0649B571A6D2}" destId="{E083C6E0-9344-4D1E-96BC-096AB27CC08A}" srcOrd="0" destOrd="0" presId="urn:microsoft.com/office/officeart/2005/8/layout/arrow2"/>
    <dgm:cxn modelId="{553FA569-2ECB-4B8D-9213-E7EB284F3EFD}" srcId="{980BF280-E6B1-4480-B8FC-8F0007FD8F36}" destId="{D4AA80FE-4FBE-418D-86B5-6AB234892C98}" srcOrd="1" destOrd="0" parTransId="{3D17438C-4D61-4D5C-9D34-DC9A2E4A36FA}" sibTransId="{4071B599-75DF-406A-B139-3201BAD76DC8}"/>
    <dgm:cxn modelId="{2C0E954B-9F43-4A95-9F4B-A9249F5F124E}" type="presOf" srcId="{980BF280-E6B1-4480-B8FC-8F0007FD8F36}" destId="{1673CD78-03D0-426D-B34F-E89487C35B19}" srcOrd="0" destOrd="0" presId="urn:microsoft.com/office/officeart/2005/8/layout/arrow2"/>
    <dgm:cxn modelId="{0FA56E94-9195-4DAA-91FB-FCCDB0AA5D83}" type="presOf" srcId="{53DEBA95-5A39-4A17-90EB-CED6C8EBC65C}" destId="{3C7178F4-0BBC-4BA3-83E8-3924DFF131E4}" srcOrd="0" destOrd="0" presId="urn:microsoft.com/office/officeart/2005/8/layout/arrow2"/>
    <dgm:cxn modelId="{F012CA7D-F430-4740-8F55-4B140D4BC6D8}" type="presParOf" srcId="{1673CD78-03D0-426D-B34F-E89487C35B19}" destId="{DCA2B7C0-6ECA-4418-AD09-D9B48D2155D5}" srcOrd="0" destOrd="0" presId="urn:microsoft.com/office/officeart/2005/8/layout/arrow2"/>
    <dgm:cxn modelId="{51639DE4-075A-406C-9484-2463F385C31F}" type="presParOf" srcId="{1673CD78-03D0-426D-B34F-E89487C35B19}" destId="{E2A4A7A5-9ADD-494E-8D5D-489EE19BD551}" srcOrd="1" destOrd="0" presId="urn:microsoft.com/office/officeart/2005/8/layout/arrow2"/>
    <dgm:cxn modelId="{FE4265A8-DF74-4F27-AFEE-A7E55EB02672}" type="presParOf" srcId="{E2A4A7A5-9ADD-494E-8D5D-489EE19BD551}" destId="{C5B86E48-D743-4CE3-9E4C-B8D2E5F1B7DD}" srcOrd="0" destOrd="0" presId="urn:microsoft.com/office/officeart/2005/8/layout/arrow2"/>
    <dgm:cxn modelId="{88E7413A-DCF9-4A19-B9C7-3BEF59AD27F5}" type="presParOf" srcId="{E2A4A7A5-9ADD-494E-8D5D-489EE19BD551}" destId="{3C7178F4-0BBC-4BA3-83E8-3924DFF131E4}" srcOrd="1" destOrd="0" presId="urn:microsoft.com/office/officeart/2005/8/layout/arrow2"/>
    <dgm:cxn modelId="{9BB7ECEB-FEDD-4C5E-A8B4-D5C7D6B4EA26}" type="presParOf" srcId="{E2A4A7A5-9ADD-494E-8D5D-489EE19BD551}" destId="{5E8553C7-A853-4139-B4FF-4D39380E3D26}" srcOrd="2" destOrd="0" presId="urn:microsoft.com/office/officeart/2005/8/layout/arrow2"/>
    <dgm:cxn modelId="{FC2B2E8C-0754-4F4C-8119-217880DD1E5E}" type="presParOf" srcId="{E2A4A7A5-9ADD-494E-8D5D-489EE19BD551}" destId="{1DC9886C-1FC6-4671-821E-2BB59C213082}" srcOrd="3" destOrd="0" presId="urn:microsoft.com/office/officeart/2005/8/layout/arrow2"/>
    <dgm:cxn modelId="{CBD1AEE6-01C9-4C05-9EDD-C153A2EE1174}" type="presParOf" srcId="{E2A4A7A5-9ADD-494E-8D5D-489EE19BD551}" destId="{552A9EC4-F2B0-4115-8BCD-9478F16EE8CB}" srcOrd="4" destOrd="0" presId="urn:microsoft.com/office/officeart/2005/8/layout/arrow2"/>
    <dgm:cxn modelId="{54C88A26-580E-413A-A1A2-EEA0CD8E6FEF}" type="presParOf" srcId="{E2A4A7A5-9ADD-494E-8D5D-489EE19BD551}" destId="{78CC76FA-1D66-4173-A6F5-50D5E5C77C90}" srcOrd="5" destOrd="0" presId="urn:microsoft.com/office/officeart/2005/8/layout/arrow2"/>
    <dgm:cxn modelId="{2BD3E33D-199F-4BFC-9879-734BC6DB4437}" type="presParOf" srcId="{E2A4A7A5-9ADD-494E-8D5D-489EE19BD551}" destId="{FD47A53B-13C5-4FBD-BAAE-986E20F3AD27}" srcOrd="6" destOrd="0" presId="urn:microsoft.com/office/officeart/2005/8/layout/arrow2"/>
    <dgm:cxn modelId="{5C46319E-BDD1-42E6-979A-DA21998363D7}" type="presParOf" srcId="{E2A4A7A5-9ADD-494E-8D5D-489EE19BD551}" destId="{E083C6E0-9344-4D1E-96BC-096AB27CC08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001DB-BD77-4A0C-8B2D-0FF1D2304ECF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12EC90E-2AD4-4336-9B28-6F646A42668C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Divergent</a:t>
          </a:r>
        </a:p>
        <a:p>
          <a:r>
            <a:rPr lang="en-US" b="1" dirty="0" smtClean="0">
              <a:latin typeface="+mn-lt"/>
            </a:rPr>
            <a:t>Synthesis</a:t>
          </a:r>
          <a:endParaRPr lang="el-GR" b="1" dirty="0" smtClean="0">
            <a:latin typeface="+mn-lt"/>
          </a:endParaRPr>
        </a:p>
        <a:p>
          <a:r>
            <a:rPr lang="el-GR" b="1" dirty="0" smtClean="0">
              <a:latin typeface="+mn-lt"/>
            </a:rPr>
            <a:t>(1983)</a:t>
          </a:r>
          <a:endParaRPr lang="el-GR" b="1" dirty="0">
            <a:latin typeface="+mn-lt"/>
          </a:endParaRPr>
        </a:p>
      </dgm:t>
    </dgm:pt>
    <dgm:pt modelId="{59A8221A-555C-4681-826B-F5F0DE095179}" type="parTrans" cxnId="{44A08C1F-5A17-4AEF-A2CE-DB8D04FA83AB}">
      <dgm:prSet/>
      <dgm:spPr/>
      <dgm:t>
        <a:bodyPr/>
        <a:lstStyle/>
        <a:p>
          <a:endParaRPr lang="el-GR"/>
        </a:p>
      </dgm:t>
    </dgm:pt>
    <dgm:pt modelId="{9353E1AA-C766-4E9D-963D-BAF31C03D2A2}" type="sibTrans" cxnId="{44A08C1F-5A17-4AEF-A2CE-DB8D04FA83AB}">
      <dgm:prSet/>
      <dgm:spPr/>
      <dgm:t>
        <a:bodyPr/>
        <a:lstStyle/>
        <a:p>
          <a:endParaRPr lang="el-GR"/>
        </a:p>
      </dgm:t>
    </dgm:pt>
    <dgm:pt modelId="{35CEF125-8563-41F1-85BF-1943A96B3095}">
      <dgm:prSet phldrT="[Text]"/>
      <dgm:spPr/>
      <dgm:t>
        <a:bodyPr/>
        <a:lstStyle/>
        <a:p>
          <a:r>
            <a:rPr lang="en-US" b="1" dirty="0" smtClean="0">
              <a:latin typeface="+mn-lt"/>
            </a:rPr>
            <a:t>Convergent </a:t>
          </a:r>
        </a:p>
        <a:p>
          <a:r>
            <a:rPr lang="en-US" b="1" dirty="0" smtClean="0">
              <a:latin typeface="+mn-lt"/>
            </a:rPr>
            <a:t>Synthesis</a:t>
          </a:r>
          <a:endParaRPr lang="el-GR" b="1" dirty="0" smtClean="0">
            <a:latin typeface="+mn-lt"/>
          </a:endParaRPr>
        </a:p>
        <a:p>
          <a:r>
            <a:rPr lang="el-GR" b="1" dirty="0" smtClean="0">
              <a:latin typeface="+mn-lt"/>
            </a:rPr>
            <a:t>(1990)</a:t>
          </a:r>
          <a:endParaRPr lang="el-GR" b="1" dirty="0">
            <a:latin typeface="+mn-lt"/>
          </a:endParaRPr>
        </a:p>
      </dgm:t>
    </dgm:pt>
    <dgm:pt modelId="{03A08ACA-7153-44AA-B7E1-8CBC4683BD5C}" type="parTrans" cxnId="{2C2C7EE9-4F26-4737-AC03-86B7101CEC61}">
      <dgm:prSet/>
      <dgm:spPr/>
      <dgm:t>
        <a:bodyPr/>
        <a:lstStyle/>
        <a:p>
          <a:endParaRPr lang="el-GR"/>
        </a:p>
      </dgm:t>
    </dgm:pt>
    <dgm:pt modelId="{E425B372-7BF0-4704-AF26-CB90EEFA2A25}" type="sibTrans" cxnId="{2C2C7EE9-4F26-4737-AC03-86B7101CEC61}">
      <dgm:prSet/>
      <dgm:spPr/>
      <dgm:t>
        <a:bodyPr/>
        <a:lstStyle/>
        <a:p>
          <a:endParaRPr lang="el-GR"/>
        </a:p>
      </dgm:t>
    </dgm:pt>
    <dgm:pt modelId="{55632737-70D6-44B4-B3C7-90272F22C0E3}" type="pres">
      <dgm:prSet presAssocID="{EB2001DB-BD77-4A0C-8B2D-0FF1D2304ECF}" presName="compositeShape" presStyleCnt="0">
        <dgm:presLayoutVars>
          <dgm:chMax val="2"/>
          <dgm:dir/>
          <dgm:resizeHandles val="exact"/>
        </dgm:presLayoutVars>
      </dgm:prSet>
      <dgm:spPr/>
    </dgm:pt>
    <dgm:pt modelId="{83FD144C-BEE7-4545-B430-2EDC051CBA54}" type="pres">
      <dgm:prSet presAssocID="{EB2001DB-BD77-4A0C-8B2D-0FF1D2304ECF}" presName="ribbon" presStyleLbl="node1" presStyleIdx="0" presStyleCnt="1" custLinFactNeighborX="2957" custLinFactNeighborY="-1505"/>
      <dgm:spPr/>
    </dgm:pt>
    <dgm:pt modelId="{4A67AD4C-CCB0-40A0-994A-EE5E6589A94F}" type="pres">
      <dgm:prSet presAssocID="{EB2001DB-BD77-4A0C-8B2D-0FF1D2304ECF}" presName="leftArrowText" presStyleLbl="node1" presStyleIdx="0" presStyleCnt="1" custLinFactNeighborX="3893" custLinFactNeighborY="-489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BD7642-6609-4A42-89A9-9FBE9D12D5BD}" type="pres">
      <dgm:prSet presAssocID="{EB2001DB-BD77-4A0C-8B2D-0FF1D2304EC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2C7EE9-4F26-4737-AC03-86B7101CEC61}" srcId="{EB2001DB-BD77-4A0C-8B2D-0FF1D2304ECF}" destId="{35CEF125-8563-41F1-85BF-1943A96B3095}" srcOrd="1" destOrd="0" parTransId="{03A08ACA-7153-44AA-B7E1-8CBC4683BD5C}" sibTransId="{E425B372-7BF0-4704-AF26-CB90EEFA2A25}"/>
    <dgm:cxn modelId="{5DC88D6A-D7F2-4D05-8FF2-0DB4835FBD5B}" type="presOf" srcId="{35CEF125-8563-41F1-85BF-1943A96B3095}" destId="{55BD7642-6609-4A42-89A9-9FBE9D12D5BD}" srcOrd="0" destOrd="0" presId="urn:microsoft.com/office/officeart/2005/8/layout/arrow6"/>
    <dgm:cxn modelId="{DE8568FF-4713-48F1-8D54-79C158E7A70D}" type="presOf" srcId="{512EC90E-2AD4-4336-9B28-6F646A42668C}" destId="{4A67AD4C-CCB0-40A0-994A-EE5E6589A94F}" srcOrd="0" destOrd="0" presId="urn:microsoft.com/office/officeart/2005/8/layout/arrow6"/>
    <dgm:cxn modelId="{B85ECC07-B6E9-43DF-8EA0-57809532CDAD}" type="presOf" srcId="{EB2001DB-BD77-4A0C-8B2D-0FF1D2304ECF}" destId="{55632737-70D6-44B4-B3C7-90272F22C0E3}" srcOrd="0" destOrd="0" presId="urn:microsoft.com/office/officeart/2005/8/layout/arrow6"/>
    <dgm:cxn modelId="{44A08C1F-5A17-4AEF-A2CE-DB8D04FA83AB}" srcId="{EB2001DB-BD77-4A0C-8B2D-0FF1D2304ECF}" destId="{512EC90E-2AD4-4336-9B28-6F646A42668C}" srcOrd="0" destOrd="0" parTransId="{59A8221A-555C-4681-826B-F5F0DE095179}" sibTransId="{9353E1AA-C766-4E9D-963D-BAF31C03D2A2}"/>
    <dgm:cxn modelId="{E5685537-A63E-48CF-9237-246D84F4E96C}" type="presParOf" srcId="{55632737-70D6-44B4-B3C7-90272F22C0E3}" destId="{83FD144C-BEE7-4545-B430-2EDC051CBA54}" srcOrd="0" destOrd="0" presId="urn:microsoft.com/office/officeart/2005/8/layout/arrow6"/>
    <dgm:cxn modelId="{FFED9F15-BE12-4F69-A6F4-B63A473D8F4D}" type="presParOf" srcId="{55632737-70D6-44B4-B3C7-90272F22C0E3}" destId="{4A67AD4C-CCB0-40A0-994A-EE5E6589A94F}" srcOrd="1" destOrd="0" presId="urn:microsoft.com/office/officeart/2005/8/layout/arrow6"/>
    <dgm:cxn modelId="{1EBB83BE-EA15-4115-B793-FC18B0F73C73}" type="presParOf" srcId="{55632737-70D6-44B4-B3C7-90272F22C0E3}" destId="{55BD7642-6609-4A42-89A9-9FBE9D12D5B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A2B7C0-6ECA-4418-AD09-D9B48D2155D5}">
      <dsp:nvSpPr>
        <dsp:cNvPr id="0" name=""/>
        <dsp:cNvSpPr/>
      </dsp:nvSpPr>
      <dsp:spPr>
        <a:xfrm>
          <a:off x="0" y="-215999"/>
          <a:ext cx="8496944" cy="5310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86E48-D743-4CE3-9E4C-B8D2E5F1B7DD}">
      <dsp:nvSpPr>
        <dsp:cNvPr id="0" name=""/>
        <dsp:cNvSpPr/>
      </dsp:nvSpPr>
      <dsp:spPr>
        <a:xfrm flipH="1">
          <a:off x="1944216" y="2448273"/>
          <a:ext cx="915513" cy="483457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3C7178F4-0BBC-4BA3-83E8-3924DFF131E4}">
      <dsp:nvSpPr>
        <dsp:cNvPr id="0" name=""/>
        <dsp:cNvSpPr/>
      </dsp:nvSpPr>
      <dsp:spPr>
        <a:xfrm>
          <a:off x="1584181" y="2592285"/>
          <a:ext cx="1596982" cy="232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54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chemeClr val="tx1"/>
              </a:solidFill>
              <a:latin typeface="+mn-lt"/>
            </a:rPr>
            <a:t>1978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 dirty="0" smtClean="0">
            <a:solidFill>
              <a:schemeClr val="tx2">
                <a:lumMod val="50000"/>
              </a:schemeClr>
            </a:solidFill>
            <a:latin typeface="+mn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n-US" sz="2000" i="1" u="sng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Fritz Vögtle</a:t>
          </a:r>
          <a:r>
            <a:rPr lang="el-GR" sz="2000" i="1" u="sng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&amp; 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co workers 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συνθέτουν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τα πρώτα </a:t>
          </a:r>
          <a:r>
            <a:rPr lang="en-US" sz="2000" kern="1200" dirty="0" smtClean="0">
              <a:solidFill>
                <a:schemeClr val="accent2"/>
              </a:solidFill>
              <a:latin typeface="+mj-lt"/>
            </a:rPr>
            <a:t>cascade molecules</a:t>
          </a:r>
          <a:endParaRPr lang="el-GR" sz="2000" kern="1200" dirty="0">
            <a:solidFill>
              <a:schemeClr val="accent2"/>
            </a:solidFill>
            <a:latin typeface="+mj-lt"/>
          </a:endParaRPr>
        </a:p>
      </dsp:txBody>
      <dsp:txXfrm>
        <a:off x="1584181" y="2592285"/>
        <a:ext cx="1596982" cy="2326030"/>
      </dsp:txXfrm>
    </dsp:sp>
    <dsp:sp modelId="{5E8553C7-A853-4139-B4FF-4D39380E3D26}">
      <dsp:nvSpPr>
        <dsp:cNvPr id="0" name=""/>
        <dsp:cNvSpPr/>
      </dsp:nvSpPr>
      <dsp:spPr>
        <a:xfrm>
          <a:off x="3672408" y="1512167"/>
          <a:ext cx="1087850" cy="489471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DC9886C-1FC6-4671-821E-2BB59C213082}">
      <dsp:nvSpPr>
        <dsp:cNvPr id="0" name=""/>
        <dsp:cNvSpPr/>
      </dsp:nvSpPr>
      <dsp:spPr>
        <a:xfrm>
          <a:off x="3240368" y="1656186"/>
          <a:ext cx="1784358" cy="24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94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+mn-lt"/>
            </a:rPr>
            <a:t>198</a:t>
          </a:r>
          <a:r>
            <a:rPr lang="el-GR" sz="2100" b="1" kern="1200" dirty="0" smtClean="0">
              <a:solidFill>
                <a:schemeClr val="tx1"/>
              </a:solidFill>
              <a:latin typeface="+mn-lt"/>
            </a:rPr>
            <a:t>3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i="1" u="sng" kern="12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u="sng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Donald A. Tomalia</a:t>
          </a:r>
          <a:r>
            <a:rPr lang="el-GR" sz="2000" i="1" u="sng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συνθέτει τα πρώτα 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dendrimers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(</a:t>
          </a:r>
          <a:r>
            <a:rPr lang="en-US" sz="2000" kern="1200" dirty="0" smtClean="0">
              <a:solidFill>
                <a:schemeClr val="accent3"/>
              </a:solidFill>
              <a:latin typeface="+mj-lt"/>
            </a:rPr>
            <a:t>divergent </a:t>
          </a:r>
          <a:r>
            <a:rPr lang="el-GR" sz="2000" kern="1200" dirty="0" smtClean="0">
              <a:solidFill>
                <a:schemeClr val="accent3"/>
              </a:solidFill>
              <a:latin typeface="+mj-lt"/>
            </a:rPr>
            <a:t>σύνθεση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)</a:t>
          </a:r>
          <a:endParaRPr lang="el-GR" sz="2000" kern="1200" dirty="0">
            <a:latin typeface="+mj-lt"/>
          </a:endParaRPr>
        </a:p>
      </dsp:txBody>
      <dsp:txXfrm>
        <a:off x="3240368" y="1656186"/>
        <a:ext cx="1784358" cy="2426939"/>
      </dsp:txXfrm>
    </dsp:sp>
    <dsp:sp modelId="{552A9EC4-F2B0-4115-8BCD-9478F16EE8CB}">
      <dsp:nvSpPr>
        <dsp:cNvPr id="0" name=""/>
        <dsp:cNvSpPr/>
      </dsp:nvSpPr>
      <dsp:spPr>
        <a:xfrm>
          <a:off x="5184578" y="1008113"/>
          <a:ext cx="1045608" cy="596823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78CC76FA-1D66-4173-A6F5-50D5E5C77C90}">
      <dsp:nvSpPr>
        <dsp:cNvPr id="0" name=""/>
        <dsp:cNvSpPr/>
      </dsp:nvSpPr>
      <dsp:spPr>
        <a:xfrm>
          <a:off x="5184573" y="1152137"/>
          <a:ext cx="2167691" cy="354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2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chemeClr val="tx1"/>
              </a:solidFill>
              <a:latin typeface="+mn-lt"/>
            </a:rPr>
            <a:t>1985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Σύνθεση </a:t>
          </a:r>
          <a:r>
            <a:rPr lang="en-US" sz="2000" b="1" i="1" kern="1200" dirty="0" smtClean="0">
              <a:solidFill>
                <a:schemeClr val="accent1"/>
              </a:solidFill>
              <a:latin typeface="+mj-lt"/>
            </a:rPr>
            <a:t>PAMAM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.</a:t>
          </a:r>
          <a:endParaRPr lang="el-GR" sz="2000" kern="12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Η ομάδα του </a:t>
          </a:r>
          <a:r>
            <a:rPr lang="en-US" sz="2000" i="1" u="sng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Newkome 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συνθέτει παρόμοια μόρια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(</a:t>
          </a:r>
          <a:r>
            <a:rPr lang="en-US" sz="2000" kern="1200" dirty="0" smtClean="0">
              <a:solidFill>
                <a:schemeClr val="accent2"/>
              </a:solidFill>
              <a:latin typeface="+mj-lt"/>
            </a:rPr>
            <a:t>arborols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)</a:t>
          </a:r>
          <a:endParaRPr lang="el-GR" sz="2000" b="1" kern="1200" dirty="0"/>
        </a:p>
      </dsp:txBody>
      <dsp:txXfrm>
        <a:off x="5184573" y="1152137"/>
        <a:ext cx="2167691" cy="3544926"/>
      </dsp:txXfrm>
    </dsp:sp>
    <dsp:sp modelId="{FD47A53B-13C5-4FBD-BAAE-986E20F3AD27}">
      <dsp:nvSpPr>
        <dsp:cNvPr id="0" name=""/>
        <dsp:cNvSpPr/>
      </dsp:nvSpPr>
      <dsp:spPr>
        <a:xfrm>
          <a:off x="6840759" y="576065"/>
          <a:ext cx="1042255" cy="593473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083C6E0-9344-4D1E-96BC-096AB27CC08A}">
      <dsp:nvSpPr>
        <dsp:cNvPr id="0" name=""/>
        <dsp:cNvSpPr/>
      </dsp:nvSpPr>
      <dsp:spPr>
        <a:xfrm>
          <a:off x="6712585" y="756090"/>
          <a:ext cx="1784358" cy="380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67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19</a:t>
          </a:r>
          <a:r>
            <a:rPr lang="el-GR" sz="2100" b="1" kern="1200" dirty="0" smtClean="0">
              <a:solidFill>
                <a:schemeClr val="tx1"/>
              </a:solidFill>
            </a:rPr>
            <a:t>90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>
            <a:solidFill>
              <a:schemeClr val="tx2">
                <a:lumMod val="50000"/>
              </a:schemeClr>
            </a:solidFill>
            <a:latin typeface="+mj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u="sng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Jean Fréchet</a:t>
          </a:r>
          <a:r>
            <a:rPr lang="el-GR" sz="2000" i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1</a:t>
          </a:r>
          <a:r>
            <a:rPr lang="el-GR" sz="2000" kern="1200" baseline="30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η</a:t>
          </a:r>
          <a:r>
            <a:rPr lang="el-GR" sz="2000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 </a:t>
          </a:r>
          <a:r>
            <a:rPr lang="en-US" sz="2000" kern="1200" dirty="0" smtClean="0">
              <a:solidFill>
                <a:schemeClr val="accent3"/>
              </a:solidFill>
              <a:latin typeface="+mj-lt"/>
            </a:rPr>
            <a:t>convergent </a:t>
          </a:r>
          <a:r>
            <a:rPr lang="el-GR" sz="2000" kern="1200" dirty="0" smtClean="0">
              <a:solidFill>
                <a:schemeClr val="accent3"/>
              </a:solidFill>
              <a:latin typeface="+mj-lt"/>
            </a:rPr>
            <a:t>σύνθεση</a:t>
          </a:r>
          <a:endParaRPr lang="el-GR" sz="2000" b="1" kern="1200" dirty="0">
            <a:solidFill>
              <a:schemeClr val="accent3"/>
            </a:solidFill>
            <a:latin typeface="+mj-lt"/>
          </a:endParaRPr>
        </a:p>
      </dsp:txBody>
      <dsp:txXfrm>
        <a:off x="6712585" y="756090"/>
        <a:ext cx="1784358" cy="38076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D144C-BEE7-4545-B430-2EDC051CBA54}">
      <dsp:nvSpPr>
        <dsp:cNvPr id="0" name=""/>
        <dsp:cNvSpPr/>
      </dsp:nvSpPr>
      <dsp:spPr>
        <a:xfrm>
          <a:off x="0" y="936106"/>
          <a:ext cx="6504384" cy="260175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67AD4C-CCB0-40A0-994A-EE5E6589A94F}">
      <dsp:nvSpPr>
        <dsp:cNvPr id="0" name=""/>
        <dsp:cNvSpPr/>
      </dsp:nvSpPr>
      <dsp:spPr>
        <a:xfrm>
          <a:off x="864087" y="1368152"/>
          <a:ext cx="2146446" cy="1274859"/>
        </a:xfrm>
        <a:prstGeom prst="rect">
          <a:avLst/>
        </a:prstGeom>
        <a:noFill/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Divergent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Synthesis</a:t>
          </a:r>
          <a:endParaRPr lang="el-GR" sz="2200" b="1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+mn-lt"/>
            </a:rPr>
            <a:t>(1983)</a:t>
          </a:r>
          <a:endParaRPr lang="el-GR" sz="2200" b="1" kern="1200" dirty="0">
            <a:latin typeface="+mn-lt"/>
          </a:endParaRPr>
        </a:p>
      </dsp:txBody>
      <dsp:txXfrm>
        <a:off x="864087" y="1368152"/>
        <a:ext cx="2146446" cy="1274859"/>
      </dsp:txXfrm>
    </dsp:sp>
    <dsp:sp modelId="{55BD7642-6609-4A42-89A9-9FBE9D12D5BD}">
      <dsp:nvSpPr>
        <dsp:cNvPr id="0" name=""/>
        <dsp:cNvSpPr/>
      </dsp:nvSpPr>
      <dsp:spPr>
        <a:xfrm>
          <a:off x="3252192" y="1846850"/>
          <a:ext cx="2536709" cy="1274859"/>
        </a:xfrm>
        <a:prstGeom prst="rect">
          <a:avLst/>
        </a:prstGeom>
        <a:noFill/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Convergent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Synthesis</a:t>
          </a:r>
          <a:endParaRPr lang="el-GR" sz="2200" b="1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+mn-lt"/>
            </a:rPr>
            <a:t>(1990)</a:t>
          </a:r>
          <a:endParaRPr lang="el-GR" sz="2200" b="1" kern="1200" dirty="0">
            <a:latin typeface="+mn-lt"/>
          </a:endParaRPr>
        </a:p>
      </dsp:txBody>
      <dsp:txXfrm>
        <a:off x="3252192" y="1846850"/>
        <a:ext cx="2536709" cy="1274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9D56EF-26B5-4C98-80CD-9EDDF95DC9F1}" type="datetimeFigureOut">
              <a:rPr lang="el-GR" smtClean="0"/>
              <a:t>21/4/2018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A74889-6EFC-41C4-BB6C-FDB35FE79A6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(amidoamine)" TargetMode="External"/><Relationship Id="rId2" Type="http://schemas.openxmlformats.org/officeDocument/2006/relationships/hyperlink" Target="https://en.wikipedia.org/wiki/Dendrim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ndawi.com/journals/jnm/2014/507273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568952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Δενδριμερή</a:t>
            </a:r>
            <a:r>
              <a:rPr lang="el-GR" dirty="0" smtClean="0"/>
              <a:t>: δομή, ιδιότητες και εφαρμογές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7192888" cy="1680592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+mj-lt"/>
              </a:rPr>
              <a:t>Μάρα Κανδύλη, Α.Μ 987</a:t>
            </a:r>
          </a:p>
          <a:p>
            <a:r>
              <a:rPr lang="el-GR" sz="1800" dirty="0" smtClean="0">
                <a:latin typeface="+mj-lt"/>
              </a:rPr>
              <a:t>Υπεύθυνος καθηγητής: Αθανάσιος Κουτσολέλος</a:t>
            </a:r>
          </a:p>
          <a:p>
            <a:r>
              <a:rPr lang="el-GR" sz="1800" dirty="0" smtClean="0">
                <a:latin typeface="+mj-lt"/>
              </a:rPr>
              <a:t>25-4-2018</a:t>
            </a:r>
          </a:p>
          <a:p>
            <a:endParaRPr lang="el-GR" dirty="0">
              <a:latin typeface="+mj-lt"/>
            </a:endParaRPr>
          </a:p>
        </p:txBody>
      </p:sp>
      <p:pic>
        <p:nvPicPr>
          <p:cNvPr id="6" name="6 - Εικόνα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268760" cy="126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5696" y="188640"/>
            <a:ext cx="70567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Πανεπιστήμιο Κρήτης-Τμήμα Χημείας</a:t>
            </a:r>
          </a:p>
          <a:p>
            <a:pPr algn="ctr"/>
            <a:r>
              <a:rPr lang="el-GR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Υπερμοριακή Χημεία</a:t>
            </a:r>
          </a:p>
          <a:p>
            <a:pPr algn="ctr"/>
            <a:endParaRPr lang="el-GR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365104"/>
            <a:ext cx="2799552" cy="227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Divergent synthesis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84691"/>
            <a:ext cx="9144000" cy="4166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Outward procedure</a:t>
            </a:r>
            <a:endParaRPr lang="en-US" sz="2000" i="1" u="sng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Divergent method</a:t>
            </a:r>
            <a:endParaRPr lang="el-G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z="2400" dirty="0" smtClean="0">
                <a:latin typeface="+mj-lt"/>
              </a:rPr>
              <a:t>Πλεονεκτήματα</a:t>
            </a:r>
            <a:endParaRPr lang="el-GR" sz="24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sz="2400" dirty="0" smtClean="0">
                <a:latin typeface="+mj-lt"/>
              </a:rPr>
              <a:t>Μειονεκτήματα</a:t>
            </a:r>
            <a:endParaRPr lang="el-GR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996951"/>
            <a:ext cx="3974976" cy="3597767"/>
          </a:xfrm>
        </p:spPr>
        <p:txBody>
          <a:bodyPr/>
          <a:lstStyle/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Δ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ημιουργία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μεγάλων ποσοτήτων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δενδριμερών.</a:t>
            </a:r>
          </a:p>
          <a:p>
            <a:endParaRPr lang="el-GR" dirty="0" smtClean="0">
              <a:solidFill>
                <a:srgbClr val="1F1D24"/>
              </a:solidFill>
            </a:endParaRPr>
          </a:p>
          <a:p>
            <a:endParaRPr lang="en-US" dirty="0" smtClean="0">
              <a:solidFill>
                <a:srgbClr val="1F1D24"/>
              </a:solidFill>
            </a:endParaRP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996951"/>
            <a:ext cx="4044063" cy="3597767"/>
          </a:xfrm>
        </p:spPr>
        <p:txBody>
          <a:bodyPr/>
          <a:lstStyle/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Πλευρικές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και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ατελείς αντιδράσεις στις τελικές ομάδες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.</a:t>
            </a:r>
          </a:p>
          <a:p>
            <a:endParaRPr lang="el-GR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Περίσσεια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αντιδραστηρίων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.</a:t>
            </a:r>
          </a:p>
          <a:p>
            <a:endParaRPr lang="el-GR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Δ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ύσκολος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καθαρισμός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τελικού προϊόντος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Convergent synthesis 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68664"/>
            <a:ext cx="9143999" cy="300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latin typeface="+mj-lt"/>
              </a:rPr>
              <a:t>Inward procedure </a:t>
            </a:r>
            <a:endParaRPr lang="el-GR" sz="2000" i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82000" cy="1069848"/>
          </a:xfrm>
        </p:spPr>
        <p:txBody>
          <a:bodyPr/>
          <a:lstStyle/>
          <a:p>
            <a:pPr algn="ctr"/>
            <a:r>
              <a:rPr lang="en-US" b="1" dirty="0" smtClean="0"/>
              <a:t>Convergent </a:t>
            </a:r>
            <a:r>
              <a:rPr lang="en-US" b="1" dirty="0" smtClean="0"/>
              <a:t>method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z="2400" dirty="0" smtClean="0">
                <a:latin typeface="+mj-lt"/>
              </a:rPr>
              <a:t>Πλεονεκτήματα</a:t>
            </a:r>
            <a:endParaRPr lang="el-GR" sz="24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sz="2400" dirty="0" smtClean="0">
                <a:latin typeface="+mj-lt"/>
              </a:rPr>
              <a:t>Μειονεκτήματα</a:t>
            </a:r>
            <a:endParaRPr lang="el-GR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2996951"/>
            <a:ext cx="4027112" cy="3597767"/>
          </a:xfrm>
        </p:spPr>
        <p:txBody>
          <a:bodyPr/>
          <a:lstStyle/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Εύκολος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καθαρισμός τελικού προϊόντος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.</a:t>
            </a:r>
          </a:p>
          <a:p>
            <a:endParaRPr lang="el-GR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Ελάχιστες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δομικές ατέλειες.</a:t>
            </a:r>
            <a:endParaRPr lang="el-GR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996951"/>
            <a:ext cx="4116071" cy="3597767"/>
          </a:xfrm>
        </p:spPr>
        <p:txBody>
          <a:bodyPr/>
          <a:lstStyle/>
          <a:p>
            <a:r>
              <a:rPr lang="el-GR" dirty="0" smtClean="0">
                <a:solidFill>
                  <a:srgbClr val="1F1D24"/>
                </a:solidFill>
                <a:latin typeface="+mj-lt"/>
              </a:rPr>
              <a:t>Μη σχηματισμός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δενδριμερών </a:t>
            </a:r>
            <a:r>
              <a:rPr lang="el-GR" dirty="0" smtClean="0">
                <a:solidFill>
                  <a:srgbClr val="1F1D24"/>
                </a:solidFill>
                <a:latin typeface="+mj-lt"/>
              </a:rPr>
              <a:t>υψηλής γενιάς.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Οι τύποι των δενδριμερών</a:t>
            </a:r>
            <a:endParaRPr lang="el-GR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506645" cy="502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Polyamidoamine Dendrimers (PAMAM)</a:t>
            </a:r>
            <a:endParaRPr lang="el-GR" b="1" dirty="0"/>
          </a:p>
        </p:txBody>
      </p:sp>
      <p:pic>
        <p:nvPicPr>
          <p:cNvPr id="4" name="Content Placeholder 3" descr="PMC3312448_sensors-09-06346f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5265" y="2204864"/>
            <a:ext cx="5238735" cy="3711749"/>
          </a:xfrm>
        </p:spPr>
      </p:pic>
      <p:sp>
        <p:nvSpPr>
          <p:cNvPr id="7" name="Rounded Rectangle 6"/>
          <p:cNvSpPr/>
          <p:nvPr/>
        </p:nvSpPr>
        <p:spPr>
          <a:xfrm>
            <a:off x="0" y="2132856"/>
            <a:ext cx="3851920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1</a:t>
            </a:r>
            <a:r>
              <a:rPr lang="el-GR" sz="2000" baseline="30000" dirty="0" smtClean="0">
                <a:solidFill>
                  <a:schemeClr val="bg1"/>
                </a:solidFill>
                <a:latin typeface="+mj-lt"/>
              </a:rPr>
              <a:t>η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σύνθεση το 1985.</a:t>
            </a: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Εμπορικά διαθέσιμο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Divergent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σύνθεση, ξεκινώντας από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core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με αμμωνία ή αιθυλενοδιαμίνη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φαρμογή σε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drug delivery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     και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gene delivery.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Divergent </a:t>
            </a:r>
            <a:r>
              <a:rPr lang="el-GR" b="1" dirty="0" smtClean="0"/>
              <a:t>σύνθεση </a:t>
            </a:r>
            <a:r>
              <a:rPr lang="en-US" b="1" dirty="0" smtClean="0"/>
              <a:t>PAMAM</a:t>
            </a:r>
            <a:endParaRPr lang="el-G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62035" cy="501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PPI </a:t>
            </a:r>
            <a:r>
              <a:rPr lang="el-GR" b="1" dirty="0" smtClean="0"/>
              <a:t>(</a:t>
            </a:r>
            <a:r>
              <a:rPr lang="en-US" b="1" dirty="0" smtClean="0"/>
              <a:t>Poly propylene imine)</a:t>
            </a:r>
            <a:endParaRPr lang="el-GR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88840"/>
            <a:ext cx="4067944" cy="4585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Σκελετός από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poly alkylamines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, πυρήνας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DAB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Αποτελείται από πρωτοταγείς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αμίνες ως τελικές ομάδες και από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τριτοταγείς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tris-propylene amines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στο εσωτερικό.</a:t>
            </a:r>
          </a:p>
          <a:p>
            <a:pPr>
              <a:spcAft>
                <a:spcPts val="1200"/>
              </a:spcAft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Είναι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εμπορικά διαθέσιμο  έως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G5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γενιά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Εφαρμογή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σε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drug delivery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και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gene delivery.</a:t>
            </a: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26632"/>
          <a:stretch/>
        </p:blipFill>
        <p:spPr>
          <a:xfrm>
            <a:off x="4355976" y="1916832"/>
            <a:ext cx="4553569" cy="464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4032448" cy="194421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Χρησιμοποιούνται </a:t>
            </a:r>
            <a:r>
              <a:rPr lang="el-GR" sz="2000" dirty="0" smtClean="0">
                <a:solidFill>
                  <a:schemeClr val="tx1"/>
                </a:solidFill>
              </a:rPr>
              <a:t>ως καταλύτες </a:t>
            </a:r>
            <a:r>
              <a:rPr lang="el-GR" sz="2000" dirty="0" smtClean="0">
                <a:solidFill>
                  <a:schemeClr val="tx1"/>
                </a:solidFill>
              </a:rPr>
              <a:t> σε </a:t>
            </a:r>
            <a:r>
              <a:rPr lang="el-GR" sz="2000" dirty="0" smtClean="0">
                <a:solidFill>
                  <a:schemeClr val="tx1"/>
                </a:solidFill>
              </a:rPr>
              <a:t>αντιδράσεις χειρόμορφης κατάλυσης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Αναγνώριση χειρ</a:t>
            </a:r>
            <a:r>
              <a:rPr lang="el-GR" sz="2000" dirty="0" smtClean="0">
                <a:solidFill>
                  <a:schemeClr val="tx1"/>
                </a:solidFill>
              </a:rPr>
              <a:t>ό</a:t>
            </a:r>
            <a:r>
              <a:rPr lang="el-GR" sz="2000" dirty="0" smtClean="0">
                <a:solidFill>
                  <a:schemeClr val="tx1"/>
                </a:solidFill>
              </a:rPr>
              <a:t>μορφων μορίων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176464" cy="504056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Chiral Dendrimers</a:t>
            </a:r>
            <a:endParaRPr lang="el-G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7" y="548680"/>
            <a:ext cx="4032448" cy="504056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Tecto Dendrimers </a:t>
            </a:r>
            <a:endParaRPr lang="el-G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Content Placeholder 10" descr="PAMAM-core-shell-tecto-dendrimer-Nanjwade-et-al-2009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284984"/>
            <a:ext cx="4041775" cy="3364544"/>
          </a:xfrm>
        </p:spPr>
      </p:pic>
      <p:pic>
        <p:nvPicPr>
          <p:cNvPr id="9" name="Content Placeholder 8" descr="b801215f-f3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343598" cy="3412827"/>
          </a:xfrm>
        </p:spPr>
      </p:pic>
      <p:sp>
        <p:nvSpPr>
          <p:cNvPr id="10" name="TextBox 9"/>
          <p:cNvSpPr txBox="1"/>
          <p:nvPr/>
        </p:nvSpPr>
        <p:spPr>
          <a:xfrm>
            <a:off x="4644008" y="1052736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latin typeface="+mj-lt"/>
              </a:rPr>
              <a:t>Core dendrimer </a:t>
            </a:r>
            <a:r>
              <a:rPr lang="el-GR" sz="2000" dirty="0" smtClean="0">
                <a:latin typeface="+mj-lt"/>
              </a:rPr>
              <a:t>περιβαλλόμενο</a:t>
            </a:r>
          </a:p>
          <a:p>
            <a:pPr marL="285750" indent="-285750"/>
            <a:r>
              <a:rPr lang="el-GR" sz="2000" dirty="0" smtClean="0">
                <a:latin typeface="+mj-lt"/>
              </a:rPr>
              <a:t>από</a:t>
            </a:r>
            <a:r>
              <a:rPr lang="en-US" sz="2000" dirty="0" smtClean="0">
                <a:latin typeface="+mj-lt"/>
              </a:rPr>
              <a:t> dendrimers</a:t>
            </a:r>
            <a:r>
              <a:rPr lang="el-GR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marL="285750" indent="-285750"/>
            <a:endParaRPr lang="el-GR" sz="2000" dirty="0">
              <a:latin typeface="+mj-lt"/>
            </a:endParaRPr>
          </a:p>
          <a:p>
            <a:pPr marL="285750" indent="-285750"/>
            <a:r>
              <a:rPr lang="el-GR" sz="2000" dirty="0" smtClean="0">
                <a:latin typeface="+mj-lt"/>
              </a:rPr>
              <a:t>Έξυπνη θεραπευτική</a:t>
            </a:r>
          </a:p>
          <a:p>
            <a:pPr marL="285750" indent="-285750"/>
            <a:r>
              <a:rPr lang="el-GR" sz="2000" dirty="0" smtClean="0">
                <a:latin typeface="+mj-lt"/>
              </a:rPr>
              <a:t>nanodevice.</a:t>
            </a:r>
            <a:endParaRPr lang="en-US" sz="2000" dirty="0" smtClean="0">
              <a:latin typeface="+mj-lt"/>
            </a:endParaRPr>
          </a:p>
          <a:p>
            <a:pPr marL="285750" indent="-285750"/>
            <a:endParaRPr lang="el-GR" sz="20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</a:pPr>
            <a:r>
              <a:rPr lang="el-GR" sz="2000" dirty="0" smtClean="0">
                <a:latin typeface="+mj-lt"/>
              </a:rPr>
              <a:t>Θεραπευτικές εφαρμογές.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PAMAMOS</a:t>
            </a:r>
            <a:r>
              <a:rPr lang="el-GR" b="1" i="1" dirty="0" smtClean="0"/>
              <a:t> </a:t>
            </a:r>
            <a:r>
              <a:rPr lang="en-US" b="1" i="1" dirty="0" smtClean="0"/>
              <a:t>Dendrimers</a:t>
            </a:r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n-US" sz="2200" b="1" i="1" dirty="0" smtClean="0"/>
              <a:t> </a:t>
            </a:r>
            <a:r>
              <a:rPr lang="en-US" sz="2200" b="1" i="1" dirty="0" smtClean="0"/>
              <a:t>poly </a:t>
            </a:r>
            <a:r>
              <a:rPr lang="en-US" sz="2200" b="1" i="1" dirty="0" smtClean="0"/>
              <a:t>(amidoamine-organosilicon</a:t>
            </a:r>
            <a:r>
              <a:rPr lang="en-US" sz="2200" b="1" i="1" dirty="0" smtClean="0"/>
              <a:t>)</a:t>
            </a:r>
            <a:endParaRPr lang="el-GR" sz="2200" b="1" dirty="0"/>
          </a:p>
        </p:txBody>
      </p:sp>
      <p:pic>
        <p:nvPicPr>
          <p:cNvPr id="5" name="9 - Θέση περιεχομένου" descr="b616472m-f8.gi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-13859" r="-13859"/>
          <a:stretch/>
        </p:blipFill>
        <p:spPr>
          <a:xfrm>
            <a:off x="4788024" y="2276872"/>
            <a:ext cx="3941505" cy="4029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9512" y="1988840"/>
            <a:ext cx="4104456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accent3"/>
              </a:buClr>
              <a:buFont typeface="Arial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Μοιάζει με μικύλλιο.</a:t>
            </a:r>
          </a:p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Υδρόφιλο εσωτερικό (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PAMAM)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Υδρόφοβο εξωτερικό (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organosilicon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).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/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Arial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Καταλύτης σε φωτοχημικές αντιδράσεις.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accent3"/>
              </a:buClr>
              <a:buFont typeface="Arial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Εφαρμογή σε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electronics, chemical catalysis, nano-lithography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photonics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κ.ά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Περιεχόμενα παρουσίασης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Εισαγωγή</a:t>
            </a: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Ιστορικά στοιχεία</a:t>
            </a: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Δομή </a:t>
            </a: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Ταξινόμηση δενδριμερών</a:t>
            </a:r>
            <a:endParaRPr lang="el-GR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Ιδιότητες </a:t>
            </a: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Συνθετικές πορείες</a:t>
            </a:r>
            <a:endParaRPr lang="el-GR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Τύποι δενδριμερών</a:t>
            </a:r>
            <a:endParaRPr lang="el-GR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Εφαρμογές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Σύνοψη</a:t>
            </a: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References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4176464" cy="259228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1A1911"/>
                </a:solidFill>
              </a:rPr>
              <a:t>Polybenzylether hyperbranched skeleton</a:t>
            </a:r>
            <a:r>
              <a:rPr lang="el-GR" sz="1800" dirty="0" smtClean="0">
                <a:solidFill>
                  <a:srgbClr val="1A1911"/>
                </a:solidFill>
              </a:rPr>
              <a:t>.</a:t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l-GR" sz="1800" dirty="0" smtClean="0">
                <a:solidFill>
                  <a:srgbClr val="1A1911"/>
                </a:solidFill>
              </a:rPr>
              <a:t/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n-US" sz="1800" dirty="0" smtClean="0">
                <a:solidFill>
                  <a:srgbClr val="1A1911"/>
                </a:solidFill>
              </a:rPr>
              <a:t>Convergent </a:t>
            </a:r>
            <a:r>
              <a:rPr lang="el-GR" sz="1800" dirty="0" smtClean="0">
                <a:solidFill>
                  <a:srgbClr val="1A1911"/>
                </a:solidFill>
              </a:rPr>
              <a:t>σύνθεση</a:t>
            </a:r>
            <a:r>
              <a:rPr lang="en-US" sz="1800" dirty="0" smtClean="0">
                <a:solidFill>
                  <a:srgbClr val="1A1911"/>
                </a:solidFill>
              </a:rPr>
              <a:t>.</a:t>
            </a:r>
            <a:r>
              <a:rPr lang="el-GR" sz="1800" dirty="0" smtClean="0">
                <a:solidFill>
                  <a:srgbClr val="1A1911"/>
                </a:solidFill>
              </a:rPr>
              <a:t/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l-GR" sz="1800" dirty="0" smtClean="0">
                <a:solidFill>
                  <a:srgbClr val="1A1911"/>
                </a:solidFill>
              </a:rPr>
              <a:t/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l-GR" sz="1800" dirty="0" smtClean="0">
                <a:solidFill>
                  <a:srgbClr val="1A1911"/>
                </a:solidFill>
              </a:rPr>
              <a:t>Όξινες </a:t>
            </a:r>
            <a:r>
              <a:rPr lang="el-GR" sz="1800" dirty="0" smtClean="0">
                <a:solidFill>
                  <a:srgbClr val="1A1911"/>
                </a:solidFill>
              </a:rPr>
              <a:t>καρβοξυλικές επιφανειακές ομάδες</a:t>
            </a:r>
            <a:r>
              <a:rPr lang="el-GR" sz="1800" dirty="0" smtClean="0">
                <a:solidFill>
                  <a:srgbClr val="1A1911"/>
                </a:solidFill>
              </a:rPr>
              <a:t>.</a:t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l-GR" sz="1800" dirty="0" smtClean="0">
                <a:solidFill>
                  <a:srgbClr val="1A1911"/>
                </a:solidFill>
              </a:rPr>
              <a:t/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l-GR" sz="1800" dirty="0" smtClean="0">
                <a:solidFill>
                  <a:srgbClr val="1A1911"/>
                </a:solidFill>
              </a:rPr>
              <a:t>Αύξηση </a:t>
            </a:r>
            <a:r>
              <a:rPr lang="el-GR" sz="1800" dirty="0" smtClean="0">
                <a:solidFill>
                  <a:srgbClr val="1A1911"/>
                </a:solidFill>
              </a:rPr>
              <a:t>διαλυτότητας </a:t>
            </a:r>
            <a:br>
              <a:rPr lang="el-GR" sz="1800" dirty="0" smtClean="0">
                <a:solidFill>
                  <a:srgbClr val="1A1911"/>
                </a:solidFill>
              </a:rPr>
            </a:br>
            <a:r>
              <a:rPr lang="el-GR" sz="1800" dirty="0" smtClean="0">
                <a:solidFill>
                  <a:srgbClr val="1A1911"/>
                </a:solidFill>
              </a:rPr>
              <a:t>σε </a:t>
            </a:r>
            <a:r>
              <a:rPr lang="el-GR" sz="1800" dirty="0" smtClean="0">
                <a:solidFill>
                  <a:srgbClr val="1A1911"/>
                </a:solidFill>
              </a:rPr>
              <a:t>πολικούς </a:t>
            </a:r>
            <a:r>
              <a:rPr lang="el-GR" sz="1800" dirty="0" smtClean="0">
                <a:solidFill>
                  <a:srgbClr val="1A1911"/>
                </a:solidFill>
              </a:rPr>
              <a:t>διαλύτες</a:t>
            </a:r>
            <a:r>
              <a:rPr lang="el-GR" sz="1800" dirty="0" smtClean="0">
                <a:solidFill>
                  <a:srgbClr val="1A1911"/>
                </a:solidFill>
              </a:rPr>
              <a:t>.</a:t>
            </a:r>
            <a:endParaRPr lang="el-GR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1648" cy="4572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Fréchet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-</a:t>
            </a: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type dendrimers</a:t>
            </a:r>
            <a:endParaRPr lang="el-G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88024" y="548680"/>
            <a:ext cx="4041775" cy="4572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Peptide dendrimers</a:t>
            </a:r>
            <a:endParaRPr lang="el-G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933056"/>
            <a:ext cx="3835381" cy="27877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690192" cy="3538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112474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Περιέχουν </a:t>
            </a:r>
            <a:r>
              <a:rPr lang="en-US" dirty="0" smtClean="0">
                <a:latin typeface="+mj-lt"/>
              </a:rPr>
              <a:t>peptidyl branching core</a:t>
            </a:r>
            <a:r>
              <a:rPr lang="el-GR" dirty="0" smtClean="0">
                <a:latin typeface="+mj-lt"/>
              </a:rPr>
              <a:t> και </a:t>
            </a:r>
            <a:r>
              <a:rPr lang="en-US" dirty="0" smtClean="0">
                <a:latin typeface="+mj-lt"/>
              </a:rPr>
              <a:t>peripheral peptide chains</a:t>
            </a:r>
            <a:r>
              <a:rPr lang="el-GR" dirty="0" smtClean="0">
                <a:latin typeface="+mj-lt"/>
              </a:rPr>
              <a:t>. </a:t>
            </a:r>
          </a:p>
          <a:p>
            <a:endParaRPr lang="el-GR" dirty="0" smtClean="0">
              <a:latin typeface="+mj-lt"/>
            </a:endParaRPr>
          </a:p>
          <a:p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53732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A1911"/>
                </a:solidFill>
                <a:latin typeface="+mj-lt"/>
              </a:rPr>
              <a:t>Polylysine dendrimer.</a:t>
            </a:r>
            <a:endParaRPr lang="el-GR" dirty="0" smtClean="0">
              <a:solidFill>
                <a:srgbClr val="1A1911"/>
              </a:solidFill>
              <a:latin typeface="+mj-lt"/>
            </a:endParaRPr>
          </a:p>
          <a:p>
            <a:endParaRPr lang="en-US" dirty="0" smtClean="0">
              <a:solidFill>
                <a:srgbClr val="1A1911"/>
              </a:solidFill>
              <a:latin typeface="+mj-lt"/>
            </a:endParaRPr>
          </a:p>
          <a:p>
            <a:r>
              <a:rPr lang="el-GR" dirty="0" smtClean="0">
                <a:solidFill>
                  <a:srgbClr val="1A1911"/>
                </a:solidFill>
                <a:latin typeface="+mj-lt"/>
              </a:rPr>
              <a:t>Βιολογικές εφαρμογές.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5148064" cy="576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Εφαρμογές</a:t>
            </a:r>
            <a:endParaRPr lang="el-GR" b="1" dirty="0"/>
          </a:p>
        </p:txBody>
      </p:sp>
      <p:pic>
        <p:nvPicPr>
          <p:cNvPr id="7" name="Content Placeholder 6" descr="Some-important-applications-of-dendrimer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43808" y="524027"/>
            <a:ext cx="5616624" cy="6257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Dendrimers as MRI contrast agents</a:t>
            </a:r>
            <a:endParaRPr lang="el-GR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51" y="1723476"/>
            <a:ext cx="8038599" cy="4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Signal enhancements with contrast agents</a:t>
            </a:r>
            <a:endParaRPr lang="el-G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842430" cy="47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Rotational correlation time effects</a:t>
            </a:r>
            <a:endParaRPr lang="el-GR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31045" cy="46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Dendrimer-</a:t>
            </a:r>
            <a:r>
              <a:rPr lang="en-US" b="1" dirty="0" err="1" smtClean="0"/>
              <a:t>chelate</a:t>
            </a:r>
            <a:r>
              <a:rPr lang="en-US" b="1" dirty="0" smtClean="0"/>
              <a:t> half-life</a:t>
            </a:r>
            <a:endParaRPr lang="el-GR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26497" cy="46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Contrast imaging in mice</a:t>
            </a:r>
            <a:endParaRPr lang="el-GR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7294"/>
            <a:ext cx="9144000" cy="38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Dendritic </a:t>
            </a:r>
            <a:r>
              <a:rPr lang="en-US" b="1" dirty="0" smtClean="0"/>
              <a:t>sensors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9688" y="1639812"/>
            <a:ext cx="5994312" cy="5218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2592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+mj-lt"/>
              </a:rPr>
              <a:t>    </a:t>
            </a:r>
            <a:r>
              <a:rPr lang="en-US" sz="2000" dirty="0" smtClean="0">
                <a:latin typeface="+mj-lt"/>
              </a:rPr>
              <a:t>H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, </a:t>
            </a:r>
            <a:r>
              <a:rPr lang="el-GR" sz="2000" dirty="0" smtClean="0">
                <a:latin typeface="+mj-lt"/>
              </a:rPr>
              <a:t>μετάλλων.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Dansyl units</a:t>
            </a:r>
          </a:p>
          <a:p>
            <a:pPr marL="342900" indent="-342900"/>
            <a:r>
              <a:rPr lang="en-US" sz="2000" dirty="0" smtClean="0">
                <a:latin typeface="+mj-lt"/>
              </a:rPr>
              <a:t>    </a:t>
            </a:r>
            <a:r>
              <a:rPr lang="el-GR" sz="2000" dirty="0" smtClean="0">
                <a:latin typeface="+mj-lt"/>
              </a:rPr>
              <a:t>(</a:t>
            </a:r>
            <a:r>
              <a:rPr lang="en-US" sz="2000" dirty="0" smtClean="0">
                <a:latin typeface="+mj-lt"/>
              </a:rPr>
              <a:t>fluorescent</a:t>
            </a:r>
            <a:r>
              <a:rPr lang="el-GR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dye) </a:t>
            </a:r>
            <a:r>
              <a:rPr lang="el-GR" sz="2000" dirty="0" smtClean="0">
                <a:latin typeface="+mj-lt"/>
              </a:rPr>
              <a:t>ως </a:t>
            </a:r>
            <a:r>
              <a:rPr lang="el-GR" sz="2000" dirty="0">
                <a:latin typeface="+mj-lt"/>
              </a:rPr>
              <a:t>τ</a:t>
            </a:r>
            <a:r>
              <a:rPr lang="el-GR" sz="2000" dirty="0" smtClean="0">
                <a:latin typeface="+mj-lt"/>
              </a:rPr>
              <a:t>ερματικές ομάδες</a:t>
            </a:r>
            <a:r>
              <a:rPr lang="en-US" sz="2000" dirty="0" smtClean="0">
                <a:latin typeface="+mj-lt"/>
              </a:rPr>
              <a:t>.</a:t>
            </a:r>
            <a:endParaRPr lang="el-GR" sz="2000" dirty="0" smtClean="0">
              <a:latin typeface="+mj-lt"/>
            </a:endParaRPr>
          </a:p>
          <a:p>
            <a:endParaRPr lang="el-GR" sz="2000" dirty="0" smtClean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000" dirty="0">
                <a:latin typeface="+mj-lt"/>
              </a:rPr>
              <a:t>Σ</a:t>
            </a:r>
            <a:r>
              <a:rPr lang="el-GR" sz="2000" dirty="0" smtClean="0">
                <a:latin typeface="+mj-lt"/>
              </a:rPr>
              <a:t>υναρμογή </a:t>
            </a:r>
            <a:r>
              <a:rPr lang="en-US" sz="2000" dirty="0" smtClean="0">
                <a:latin typeface="+mj-lt"/>
              </a:rPr>
              <a:t>Co</a:t>
            </a:r>
            <a:r>
              <a:rPr lang="en-US" sz="2000" baseline="30000" dirty="0" smtClean="0">
                <a:latin typeface="+mj-lt"/>
              </a:rPr>
              <a:t>2+ </a:t>
            </a:r>
            <a:r>
              <a:rPr lang="el-GR" sz="2000" dirty="0" smtClean="0">
                <a:latin typeface="+mj-lt"/>
              </a:rPr>
              <a:t>με </a:t>
            </a:r>
            <a:r>
              <a:rPr lang="el-GR" sz="2000" dirty="0" smtClean="0">
                <a:latin typeface="+mj-lt"/>
              </a:rPr>
              <a:t>τις </a:t>
            </a:r>
            <a:r>
              <a:rPr lang="el-GR" sz="2000" dirty="0" smtClean="0">
                <a:latin typeface="+mj-lt"/>
              </a:rPr>
              <a:t>εσωτερικές αμίνες</a:t>
            </a:r>
            <a:r>
              <a:rPr lang="en-US" sz="2000" dirty="0" smtClean="0">
                <a:latin typeface="+mj-lt"/>
              </a:rPr>
              <a:t>.</a:t>
            </a:r>
            <a:endParaRPr lang="el-GR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l-GR" sz="2000" dirty="0" smtClean="0">
                <a:latin typeface="+mj-lt"/>
              </a:rPr>
              <a:t>Μείωση φθορισμού παρουσία </a:t>
            </a:r>
            <a:r>
              <a:rPr lang="en-US" sz="2000" dirty="0" smtClean="0">
                <a:latin typeface="+mj-lt"/>
              </a:rPr>
              <a:t>Co</a:t>
            </a:r>
            <a:r>
              <a:rPr lang="en-US" sz="2000" baseline="30000" dirty="0" smtClean="0">
                <a:latin typeface="+mj-lt"/>
              </a:rPr>
              <a:t>2+</a:t>
            </a:r>
            <a:r>
              <a:rPr lang="el-GR" sz="2000" dirty="0" smtClean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Anticancer </a:t>
            </a:r>
            <a:r>
              <a:rPr lang="en-US" b="1" dirty="0" smtClean="0"/>
              <a:t>drug nanomicelles formed by self-assembling amphiphilic </a:t>
            </a:r>
            <a:r>
              <a:rPr lang="en-US" b="1" dirty="0" smtClean="0"/>
              <a:t>dendrimer</a:t>
            </a:r>
            <a:endParaRPr lang="el-GR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93728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204864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Μεγάλη ικανότητα χωριτικότητας (&gt;40%) λόγω της δενδριτικής δομής.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Μικρό μέγεθος (10</a:t>
            </a:r>
            <a:r>
              <a:rPr lang="en-US" dirty="0" smtClean="0">
                <a:latin typeface="+mj-lt"/>
              </a:rPr>
              <a:t>nm)</a:t>
            </a:r>
            <a:r>
              <a:rPr lang="el-GR" dirty="0" smtClean="0">
                <a:latin typeface="+mj-lt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 Ενίσχυση της κυτταρικής πρόσληψης.</a:t>
            </a:r>
          </a:p>
          <a:p>
            <a:pPr>
              <a:buFont typeface="Arial" pitchFamily="34" charset="0"/>
              <a:buChar char="•"/>
            </a:pPr>
            <a:endParaRPr lang="el-GR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+mj-lt"/>
              </a:rPr>
              <a:t> Μείωση  της εκροής του φαρμάκου.</a:t>
            </a:r>
          </a:p>
          <a:p>
            <a:pPr>
              <a:buFont typeface="Arial" pitchFamily="34" charset="0"/>
              <a:buChar char="•"/>
            </a:pPr>
            <a:endParaRPr lang="el-GR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Καταπολέμηση της ανθεκτικότητας των καρκινικών κυττάρων σε </a:t>
            </a:r>
            <a:r>
              <a:rPr lang="en-US" dirty="0" smtClean="0">
                <a:latin typeface="+mj-lt"/>
              </a:rPr>
              <a:t>doxorubicin.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Ενίσχυση της δράσης του φαρμάκου.</a:t>
            </a:r>
          </a:p>
          <a:p>
            <a:pPr>
              <a:buFont typeface="Arial" pitchFamily="34" charset="0"/>
              <a:buChar char="•"/>
            </a:pPr>
            <a:endParaRPr lang="el-G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Mechanism </a:t>
            </a:r>
            <a:r>
              <a:rPr lang="en-US" sz="3200" b="1" dirty="0" smtClean="0"/>
              <a:t>to elude drug resistance by </a:t>
            </a:r>
            <a:r>
              <a:rPr lang="en-US" sz="3200" b="1" dirty="0" err="1" smtClean="0"/>
              <a:t>AmDM</a:t>
            </a:r>
            <a:r>
              <a:rPr lang="en-US" sz="3200" b="1" dirty="0" smtClean="0"/>
              <a:t>/DOX micelles in doxorubicin-resistant breast cancer MCF-7R cells.</a:t>
            </a:r>
            <a:endParaRPr lang="el-GR" sz="32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79088"/>
            <a:ext cx="5724128" cy="497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Δενδριτικά μοτίβα στη φύση</a:t>
            </a:r>
            <a:endParaRPr lang="el-G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920880" cy="42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23989" y="908720"/>
            <a:ext cx="4920011" cy="3669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Dendrimers in light harvesting material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067944" cy="1800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l-GR" u="sng" dirty="0" smtClean="0">
                <a:solidFill>
                  <a:srgbClr val="1A1911"/>
                </a:solidFill>
                <a:latin typeface="+mj-lt"/>
              </a:rPr>
              <a:t>Φυσικά φωτοσυνθετικά συστημάτα</a:t>
            </a:r>
            <a:r>
              <a:rPr lang="el-GR" dirty="0" smtClean="0">
                <a:solidFill>
                  <a:srgbClr val="1A1911"/>
                </a:solidFill>
                <a:latin typeface="+mj-lt"/>
              </a:rPr>
              <a:t>: απορρόφηση φωτός από χρωμοφόρα-κεραίες και μεταφορά του στο κέντρο της αντίδρασης</a:t>
            </a:r>
            <a:r>
              <a:rPr lang="el-GR" dirty="0" smtClean="0">
                <a:solidFill>
                  <a:srgbClr val="1A1911"/>
                </a:solidFill>
                <a:latin typeface="+mj-lt"/>
              </a:rPr>
              <a:t>.</a:t>
            </a:r>
            <a:endParaRPr lang="en-US" dirty="0" smtClean="0">
              <a:solidFill>
                <a:srgbClr val="1A191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A1911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A191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263506" cy="3573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725144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/>
              <a:buChar char="•"/>
            </a:pPr>
            <a:r>
              <a:rPr lang="el-GR" sz="2000" dirty="0">
                <a:solidFill>
                  <a:srgbClr val="1A1911"/>
                </a:solidFill>
                <a:latin typeface="+mj-lt"/>
              </a:rPr>
              <a:t>Τοποθέτηση </a:t>
            </a:r>
            <a:r>
              <a:rPr lang="en-US" sz="2000" dirty="0">
                <a:solidFill>
                  <a:srgbClr val="1A1911"/>
                </a:solidFill>
                <a:latin typeface="+mj-lt"/>
              </a:rPr>
              <a:t>light-harvesting </a:t>
            </a:r>
            <a:r>
              <a:rPr lang="el-GR" sz="2000" dirty="0">
                <a:solidFill>
                  <a:srgbClr val="1A1911"/>
                </a:solidFill>
                <a:latin typeface="+mj-lt"/>
              </a:rPr>
              <a:t>χρωμοφόρων στον πυρήνα</a:t>
            </a:r>
            <a:r>
              <a:rPr lang="en-US" sz="2000" dirty="0">
                <a:solidFill>
                  <a:srgbClr val="1A1911"/>
                </a:solidFill>
                <a:latin typeface="+mj-lt"/>
              </a:rPr>
              <a:t> </a:t>
            </a:r>
            <a:r>
              <a:rPr lang="el-GR" sz="2000" dirty="0">
                <a:solidFill>
                  <a:srgbClr val="1A1911"/>
                </a:solidFill>
                <a:latin typeface="+mj-lt"/>
              </a:rPr>
              <a:t>και στα κλαδιά των </a:t>
            </a:r>
            <a:r>
              <a:rPr lang="el-GR" sz="2000" dirty="0" smtClean="0">
                <a:solidFill>
                  <a:srgbClr val="1A1911"/>
                </a:solidFill>
                <a:latin typeface="+mj-lt"/>
              </a:rPr>
              <a:t>δενδριμερών </a:t>
            </a:r>
            <a:r>
              <a:rPr lang="en-US" sz="2000" dirty="0" smtClean="0">
                <a:solidFill>
                  <a:srgbClr val="1A1911"/>
                </a:solidFill>
                <a:latin typeface="+mj-lt"/>
              </a:rPr>
              <a:t>(mimics </a:t>
            </a:r>
            <a:r>
              <a:rPr lang="en-US" sz="2000" dirty="0">
                <a:solidFill>
                  <a:srgbClr val="1A1911"/>
                </a:solidFill>
                <a:latin typeface="+mj-lt"/>
              </a:rPr>
              <a:t>of bacterial light harvesting complexes)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Συνοψίζοντας…</a:t>
            </a:r>
            <a:endParaRPr lang="el-GR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3568" y="3284984"/>
            <a:ext cx="770485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+mj-lt"/>
              </a:rPr>
              <a:t> Τα δενδριμερή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είναι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highly branched,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 σφαιρικά, συνθετικά πολυμερή με πολλές ιδιότητες.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Η ιδιαίτερη ομορφία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 τους οφείλεται στη μη εκτενή γνώση για αυτά (1</a:t>
            </a:r>
            <a:r>
              <a:rPr lang="el-GR" baseline="30000" dirty="0" smtClean="0">
                <a:solidFill>
                  <a:schemeClr val="bg1"/>
                </a:solidFill>
                <a:latin typeface="+mj-lt"/>
              </a:rPr>
              <a:t>η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 σύνθεση το 197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8</a:t>
            </a:r>
            <a:r>
              <a:rPr lang="el-GR" dirty="0" smtClean="0">
                <a:solidFill>
                  <a:schemeClr val="bg1"/>
                </a:solidFill>
                <a:latin typeface="+mj-lt"/>
              </a:rPr>
              <a:t>).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  <a:latin typeface="+mj-lt"/>
              </a:rPr>
              <a:t> Αποτελούν σημαντικό πεδίο έρευνας με πολλές υποσχόμενες  μελλοντικές εφαρμογές.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364088" cy="199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References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23376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en.wikipedia.org/wiki/Dendrimer</a:t>
            </a:r>
            <a:r>
              <a:rPr lang="en-US" sz="1600" dirty="0" smtClean="0"/>
              <a:t> (</a:t>
            </a:r>
            <a:r>
              <a:rPr lang="el-GR" sz="1600" dirty="0" smtClean="0"/>
              <a:t>επίσκεψη στη σελίδα για εύρεση πληροφοριών 10-3-2018)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https://en.wikipedia.org/wiki/Poly(amidoamine</a:t>
            </a:r>
            <a:r>
              <a:rPr lang="en-US" sz="1600" dirty="0" smtClean="0">
                <a:hlinkClick r:id="rId3"/>
              </a:rPr>
              <a:t>)</a:t>
            </a:r>
            <a:r>
              <a:rPr lang="en-US" sz="1600" dirty="0" smtClean="0"/>
              <a:t> (</a:t>
            </a:r>
            <a:r>
              <a:rPr lang="el-GR" sz="1600" dirty="0" smtClean="0"/>
              <a:t>επίσκεψη στη σελίδα για εύρεση πληροφοριών 10-3-2018)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https://www.hindawi.com/journals/jnm/2014/507273/#</a:t>
            </a:r>
            <a:r>
              <a:rPr lang="en-US" sz="1600" dirty="0" smtClean="0">
                <a:hlinkClick r:id="rId4"/>
              </a:rPr>
              <a:t>B98</a:t>
            </a:r>
            <a:r>
              <a:rPr lang="en-US" sz="1600" dirty="0" smtClean="0"/>
              <a:t> (</a:t>
            </a:r>
            <a:r>
              <a:rPr lang="el-GR" sz="1600" dirty="0" smtClean="0"/>
              <a:t>επίσκεψη στη σελίδα για εύρεση πληροφοριών 10-3-2018)</a:t>
            </a:r>
            <a:endParaRPr lang="en-US" sz="1600" dirty="0" smtClean="0"/>
          </a:p>
          <a:p>
            <a:r>
              <a:rPr lang="en-US" sz="1600" dirty="0" smtClean="0"/>
              <a:t>U. </a:t>
            </a:r>
            <a:r>
              <a:rPr lang="fr-FR" sz="1600" dirty="0" smtClean="0">
                <a:solidFill>
                  <a:srgbClr val="1A1911"/>
                </a:solidFill>
              </a:rPr>
              <a:t>Singh </a:t>
            </a:r>
            <a:r>
              <a:rPr lang="fr-FR" sz="1600" i="1" dirty="0" smtClean="0">
                <a:solidFill>
                  <a:srgbClr val="1A1911"/>
                </a:solidFill>
              </a:rPr>
              <a:t>et al.</a:t>
            </a:r>
            <a:r>
              <a:rPr lang="fr-FR" sz="1600" dirty="0" smtClean="0">
                <a:solidFill>
                  <a:srgbClr val="1A1911"/>
                </a:solidFill>
              </a:rPr>
              <a:t>, </a:t>
            </a:r>
            <a:r>
              <a:rPr lang="fr-FR" sz="1600" i="1" dirty="0" smtClean="0">
                <a:solidFill>
                  <a:srgbClr val="1A1911"/>
                </a:solidFill>
              </a:rPr>
              <a:t>Orient. J. Chem</a:t>
            </a:r>
            <a:r>
              <a:rPr lang="fr-FR" sz="1600" i="1" dirty="0" smtClean="0">
                <a:solidFill>
                  <a:srgbClr val="1A1911"/>
                </a:solidFill>
              </a:rPr>
              <a:t>. , </a:t>
            </a:r>
            <a:r>
              <a:rPr lang="fr-FR" sz="1600" dirty="0" smtClean="0">
                <a:solidFill>
                  <a:srgbClr val="1A1911"/>
                </a:solidFill>
              </a:rPr>
              <a:t>Vol. 30 (3), </a:t>
            </a:r>
            <a:r>
              <a:rPr lang="fr-FR" sz="1600" b="1" dirty="0" smtClean="0">
                <a:solidFill>
                  <a:srgbClr val="1A1911"/>
                </a:solidFill>
              </a:rPr>
              <a:t>2014</a:t>
            </a:r>
            <a:r>
              <a:rPr lang="fr-FR" sz="1600" dirty="0" smtClean="0">
                <a:solidFill>
                  <a:srgbClr val="1A1911"/>
                </a:solidFill>
              </a:rPr>
              <a:t>, 911-922</a:t>
            </a:r>
            <a:r>
              <a:rPr lang="fr-FR" sz="1600" dirty="0" smtClean="0">
                <a:solidFill>
                  <a:srgbClr val="1A1911"/>
                </a:solidFill>
              </a:rPr>
              <a:t>.</a:t>
            </a:r>
          </a:p>
          <a:p>
            <a:r>
              <a:rPr lang="fr-FR" sz="1600" dirty="0" smtClean="0">
                <a:solidFill>
                  <a:srgbClr val="1A1911"/>
                </a:solidFill>
              </a:rPr>
              <a:t>Dong Xu </a:t>
            </a:r>
            <a:r>
              <a:rPr lang="fr-FR" sz="1600" i="1" dirty="0" smtClean="0">
                <a:solidFill>
                  <a:srgbClr val="1A1911"/>
                </a:solidFill>
              </a:rPr>
              <a:t>et al</a:t>
            </a:r>
            <a:r>
              <a:rPr lang="fr-FR" sz="1600" dirty="0" smtClean="0">
                <a:solidFill>
                  <a:srgbClr val="1A1911"/>
                </a:solidFill>
              </a:rPr>
              <a:t>., </a:t>
            </a:r>
            <a:r>
              <a:rPr lang="fr-FR" sz="1600" i="1" dirty="0" smtClean="0">
                <a:solidFill>
                  <a:srgbClr val="1A1911"/>
                </a:solidFill>
              </a:rPr>
              <a:t>Cancer Letters </a:t>
            </a:r>
            <a:r>
              <a:rPr lang="en-US" sz="1600" i="1" dirty="0" smtClean="0"/>
              <a:t> </a:t>
            </a:r>
            <a:r>
              <a:rPr lang="en-US" sz="1600" dirty="0" smtClean="0"/>
              <a:t>243 (</a:t>
            </a:r>
            <a:r>
              <a:rPr lang="en-US" sz="1600" b="1" dirty="0" smtClean="0"/>
              <a:t>2006</a:t>
            </a:r>
            <a:r>
              <a:rPr lang="en-US" sz="1600" dirty="0" smtClean="0"/>
              <a:t>) </a:t>
            </a:r>
            <a:r>
              <a:rPr lang="en-US" sz="1600" dirty="0" smtClean="0"/>
              <a:t>274–280.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Caravan, P.,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i="1" dirty="0" smtClean="0">
                <a:solidFill>
                  <a:srgbClr val="1A1911"/>
                </a:solidFill>
              </a:rPr>
              <a:t>Chem. Rev</a:t>
            </a:r>
            <a:r>
              <a:rPr lang="en-US" sz="1600" dirty="0" smtClean="0">
                <a:solidFill>
                  <a:srgbClr val="1A1911"/>
                </a:solidFill>
              </a:rPr>
              <a:t>. </a:t>
            </a:r>
            <a:r>
              <a:rPr lang="en-US" sz="1600" b="1" dirty="0" smtClean="0">
                <a:solidFill>
                  <a:srgbClr val="1A1911"/>
                </a:solidFill>
              </a:rPr>
              <a:t>1999</a:t>
            </a:r>
            <a:r>
              <a:rPr lang="en-US" sz="1600" dirty="0" smtClean="0">
                <a:solidFill>
                  <a:srgbClr val="1A1911"/>
                </a:solidFill>
              </a:rPr>
              <a:t>, 99,2293.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Morgan, L. O.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i="1" dirty="0" smtClean="0">
                <a:solidFill>
                  <a:srgbClr val="1A1911"/>
                </a:solidFill>
              </a:rPr>
              <a:t>N. J. Chem. Phys</a:t>
            </a:r>
            <a:r>
              <a:rPr lang="en-US" sz="1600" dirty="0" smtClean="0">
                <a:solidFill>
                  <a:srgbClr val="1A1911"/>
                </a:solidFill>
              </a:rPr>
              <a:t>.,</a:t>
            </a:r>
            <a:r>
              <a:rPr lang="en-US" sz="1600" i="1" dirty="0" smtClean="0">
                <a:solidFill>
                  <a:srgbClr val="1A1911"/>
                </a:solidFill>
              </a:rPr>
              <a:t> </a:t>
            </a:r>
            <a:r>
              <a:rPr lang="en-US" sz="1600" b="1" dirty="0" smtClean="0">
                <a:solidFill>
                  <a:srgbClr val="1A1911"/>
                </a:solidFill>
              </a:rPr>
              <a:t>1961</a:t>
            </a:r>
            <a:r>
              <a:rPr lang="en-US" sz="1600" dirty="0" smtClean="0">
                <a:solidFill>
                  <a:srgbClr val="1A1911"/>
                </a:solidFill>
              </a:rPr>
              <a:t>, 34, 842.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Wiener, E. C.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i="1" dirty="0" smtClean="0">
                <a:solidFill>
                  <a:srgbClr val="1A1911"/>
                </a:solidFill>
              </a:rPr>
              <a:t>J. Am. Chem. Soc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b="1" dirty="0" smtClean="0">
                <a:solidFill>
                  <a:srgbClr val="1A1911"/>
                </a:solidFill>
              </a:rPr>
              <a:t>1996</a:t>
            </a:r>
            <a:r>
              <a:rPr lang="en-US" sz="1600" dirty="0" smtClean="0">
                <a:solidFill>
                  <a:srgbClr val="1A1911"/>
                </a:solidFill>
              </a:rPr>
              <a:t>, 118,7774.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Kobayashi H. </a:t>
            </a:r>
            <a:r>
              <a:rPr lang="en-US" sz="1600" i="1" dirty="0" smtClean="0">
                <a:solidFill>
                  <a:srgbClr val="1A1911"/>
                </a:solidFill>
              </a:rPr>
              <a:t>et al., J. Magn. Reson. Imaging</a:t>
            </a:r>
            <a:r>
              <a:rPr lang="en-US" sz="1600" dirty="0" smtClean="0">
                <a:solidFill>
                  <a:srgbClr val="1A1911"/>
                </a:solidFill>
              </a:rPr>
              <a:t> </a:t>
            </a:r>
            <a:r>
              <a:rPr lang="en-US" sz="1600" b="1" dirty="0" smtClean="0">
                <a:solidFill>
                  <a:srgbClr val="1A1911"/>
                </a:solidFill>
              </a:rPr>
              <a:t>2004</a:t>
            </a:r>
            <a:r>
              <a:rPr lang="en-US" sz="1600" dirty="0" smtClean="0">
                <a:solidFill>
                  <a:srgbClr val="1A1911"/>
                </a:solidFill>
              </a:rPr>
              <a:t>, 20,512.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Kobayashi H.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i="1" dirty="0" smtClean="0">
                <a:solidFill>
                  <a:srgbClr val="1A1911"/>
                </a:solidFill>
              </a:rPr>
              <a:t>M. W. Magn. Res. Med. </a:t>
            </a:r>
            <a:r>
              <a:rPr lang="en-US" sz="1600" b="1" dirty="0" smtClean="0">
                <a:solidFill>
                  <a:srgbClr val="1A1911"/>
                </a:solidFill>
              </a:rPr>
              <a:t>2001</a:t>
            </a:r>
            <a:r>
              <a:rPr lang="en-US" sz="1600" dirty="0" smtClean="0">
                <a:solidFill>
                  <a:srgbClr val="1A1911"/>
                </a:solidFill>
              </a:rPr>
              <a:t>, 45,454.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Tuo </a:t>
            </a:r>
            <a:r>
              <a:rPr lang="en-US" sz="1600" dirty="0" smtClean="0">
                <a:solidFill>
                  <a:srgbClr val="1A1911"/>
                </a:solidFill>
              </a:rPr>
              <a:t>Wei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i="1" dirty="0" smtClean="0">
                <a:solidFill>
                  <a:srgbClr val="1A1911"/>
                </a:solidFill>
              </a:rPr>
              <a:t>PNAS,</a:t>
            </a:r>
            <a:r>
              <a:rPr lang="fr-FR" sz="1600" dirty="0" smtClean="0">
                <a:solidFill>
                  <a:srgbClr val="1A1911"/>
                </a:solidFill>
              </a:rPr>
              <a:t> Vol. </a:t>
            </a:r>
            <a:r>
              <a:rPr lang="fr-FR" sz="1600" dirty="0" smtClean="0">
                <a:solidFill>
                  <a:srgbClr val="1A1911"/>
                </a:solidFill>
              </a:rPr>
              <a:t>112,</a:t>
            </a:r>
            <a:r>
              <a:rPr lang="en-US" sz="1600" i="1" dirty="0" smtClean="0">
                <a:solidFill>
                  <a:srgbClr val="1A1911"/>
                </a:solidFill>
              </a:rPr>
              <a:t> </a:t>
            </a:r>
            <a:r>
              <a:rPr lang="en-US" sz="1600" b="1" dirty="0" smtClean="0">
                <a:solidFill>
                  <a:srgbClr val="1A1911"/>
                </a:solidFill>
              </a:rPr>
              <a:t>2015,</a:t>
            </a:r>
            <a:r>
              <a:rPr lang="en-US" sz="1600" dirty="0" smtClean="0">
                <a:solidFill>
                  <a:srgbClr val="1A1911"/>
                </a:solidFill>
              </a:rPr>
              <a:t> 2978-2983.</a:t>
            </a:r>
          </a:p>
          <a:p>
            <a:r>
              <a:rPr lang="en-US" sz="1600" dirty="0" smtClean="0"/>
              <a:t>E. C. Wiener, M. W. </a:t>
            </a:r>
            <a:r>
              <a:rPr lang="en-US" sz="1600" dirty="0" err="1" smtClean="0"/>
              <a:t>Brechbiel</a:t>
            </a:r>
            <a:r>
              <a:rPr lang="en-US" sz="1600" dirty="0" smtClean="0"/>
              <a:t>, H. Brothers </a:t>
            </a:r>
            <a:r>
              <a:rPr lang="en-US" sz="1600" i="1" dirty="0" smtClean="0"/>
              <a:t>et al</a:t>
            </a:r>
            <a:r>
              <a:rPr lang="en-US" sz="1600" dirty="0" smtClean="0"/>
              <a:t>.,  </a:t>
            </a:r>
            <a:r>
              <a:rPr lang="en-US" sz="1600" i="1" dirty="0" smtClean="0"/>
              <a:t>Magnetic Resonance in Medicine</a:t>
            </a:r>
            <a:r>
              <a:rPr lang="en-US" sz="1600" dirty="0" smtClean="0"/>
              <a:t>, vol. 31, no. 1, pp. 1–8, </a:t>
            </a:r>
            <a:r>
              <a:rPr lang="en-US" sz="1600" b="1" dirty="0" smtClean="0"/>
              <a:t>1994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>
                <a:solidFill>
                  <a:srgbClr val="1A1911"/>
                </a:solidFill>
              </a:rPr>
              <a:t>Elham</a:t>
            </a:r>
            <a:r>
              <a:rPr lang="en-US" sz="1600" dirty="0" smtClean="0">
                <a:solidFill>
                  <a:srgbClr val="1A1911"/>
                </a:solidFill>
              </a:rPr>
              <a:t> </a:t>
            </a:r>
            <a:r>
              <a:rPr lang="en-US" sz="1600" dirty="0" err="1" smtClean="0">
                <a:solidFill>
                  <a:srgbClr val="1A1911"/>
                </a:solidFill>
              </a:rPr>
              <a:t>Abbasi</a:t>
            </a:r>
            <a:r>
              <a:rPr lang="en-US" sz="1600" dirty="0" smtClean="0">
                <a:solidFill>
                  <a:srgbClr val="1A1911"/>
                </a:solidFill>
              </a:rPr>
              <a:t>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en-US" sz="1600" i="1" dirty="0" err="1" smtClean="0"/>
              <a:t>Nanoscale</a:t>
            </a:r>
            <a:r>
              <a:rPr lang="en-US" sz="1600" i="1" dirty="0" smtClean="0"/>
              <a:t> Research </a:t>
            </a:r>
            <a:r>
              <a:rPr lang="en-US" sz="1600" i="1" dirty="0" smtClean="0"/>
              <a:t>Letters, </a:t>
            </a:r>
            <a:r>
              <a:rPr lang="en-US" sz="1600" b="1" dirty="0" smtClean="0"/>
              <a:t>2014, </a:t>
            </a:r>
            <a:r>
              <a:rPr lang="el-GR" sz="1600" dirty="0" smtClean="0"/>
              <a:t>9:247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Craig J. Hawker </a:t>
            </a:r>
            <a:r>
              <a:rPr lang="en-US" sz="1600" i="1" dirty="0" smtClean="0">
                <a:solidFill>
                  <a:srgbClr val="1A1911"/>
                </a:solidFill>
              </a:rPr>
              <a:t>et al</a:t>
            </a:r>
            <a:r>
              <a:rPr lang="en-US" sz="1600" dirty="0" smtClean="0">
                <a:solidFill>
                  <a:srgbClr val="1A1911"/>
                </a:solidFill>
              </a:rPr>
              <a:t>., </a:t>
            </a:r>
            <a:r>
              <a:rPr lang="de-DE" sz="1600" i="1" dirty="0" smtClean="0">
                <a:solidFill>
                  <a:srgbClr val="1A1911"/>
                </a:solidFill>
              </a:rPr>
              <a:t>J. Am. Chem. </a:t>
            </a:r>
            <a:r>
              <a:rPr lang="de-DE" sz="1600" i="1" dirty="0" smtClean="0">
                <a:solidFill>
                  <a:srgbClr val="1A1911"/>
                </a:solidFill>
              </a:rPr>
              <a:t>Soc. </a:t>
            </a:r>
            <a:r>
              <a:rPr lang="de-DE" sz="1600" b="1" dirty="0" smtClean="0">
                <a:solidFill>
                  <a:srgbClr val="1A1911"/>
                </a:solidFill>
              </a:rPr>
              <a:t>1990</a:t>
            </a:r>
            <a:r>
              <a:rPr lang="de-DE" sz="1600" dirty="0" smtClean="0">
                <a:solidFill>
                  <a:srgbClr val="1A1911"/>
                </a:solidFill>
              </a:rPr>
              <a:t>, 112, </a:t>
            </a:r>
            <a:r>
              <a:rPr lang="de-DE" sz="1600" dirty="0" smtClean="0">
                <a:solidFill>
                  <a:srgbClr val="1A1911"/>
                </a:solidFill>
              </a:rPr>
              <a:t>7638-7647.</a:t>
            </a:r>
          </a:p>
          <a:p>
            <a:r>
              <a:rPr lang="en-US" sz="1600" dirty="0" err="1" smtClean="0"/>
              <a:t>Malik</a:t>
            </a:r>
            <a:r>
              <a:rPr lang="en-US" sz="1600" dirty="0" smtClean="0"/>
              <a:t> </a:t>
            </a:r>
            <a:r>
              <a:rPr lang="en-US" sz="1600" dirty="0" err="1" smtClean="0"/>
              <a:t>Nasibullah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., </a:t>
            </a:r>
            <a:r>
              <a:rPr lang="en-US" sz="1600" i="1" dirty="0" smtClean="0"/>
              <a:t>Advanced Science </a:t>
            </a:r>
            <a:r>
              <a:rPr lang="en-US" sz="1600" i="1" dirty="0" smtClean="0"/>
              <a:t>Focus, </a:t>
            </a:r>
            <a:r>
              <a:rPr lang="nl-NL" sz="1600" dirty="0" smtClean="0"/>
              <a:t>Vol. 1, pp. 197–204, </a:t>
            </a:r>
            <a:r>
              <a:rPr lang="nl-NL" sz="1600" b="1" dirty="0" smtClean="0"/>
              <a:t>2013</a:t>
            </a:r>
            <a:r>
              <a:rPr lang="nl-NL" sz="1600" dirty="0" smtClean="0"/>
              <a:t>.</a:t>
            </a:r>
          </a:p>
          <a:p>
            <a:r>
              <a:rPr lang="en-US" sz="1600" dirty="0" smtClean="0"/>
              <a:t>Graham M </a:t>
            </a:r>
            <a:r>
              <a:rPr lang="en-US" sz="1600" dirty="0" smtClean="0"/>
              <a:t>Dykes et</a:t>
            </a:r>
            <a:r>
              <a:rPr lang="en-US" sz="1600" i="1" dirty="0" smtClean="0"/>
              <a:t> al</a:t>
            </a:r>
            <a:r>
              <a:rPr lang="en-US" sz="1600" dirty="0" smtClean="0"/>
              <a:t>.,</a:t>
            </a:r>
            <a:r>
              <a:rPr lang="en-US" sz="1600" i="1" dirty="0" smtClean="0"/>
              <a:t> J. Chem. Technol. </a:t>
            </a:r>
            <a:r>
              <a:rPr lang="en-US" sz="1600" i="1" dirty="0" err="1" smtClean="0"/>
              <a:t>Biotechnol</a:t>
            </a:r>
            <a:r>
              <a:rPr lang="en-US" sz="1600" i="1" dirty="0" smtClean="0"/>
              <a:t>., </a:t>
            </a:r>
            <a:r>
              <a:rPr lang="en-US" sz="1600" b="1" i="1" dirty="0" smtClean="0"/>
              <a:t>2001, </a:t>
            </a:r>
            <a:r>
              <a:rPr lang="en-US" sz="1600" dirty="0" smtClean="0"/>
              <a:t>903-918</a:t>
            </a:r>
            <a:r>
              <a:rPr lang="en-US" sz="1600" b="1" i="1" dirty="0" smtClean="0"/>
              <a:t>.</a:t>
            </a:r>
          </a:p>
          <a:p>
            <a:r>
              <a:rPr lang="en-US" sz="1600" dirty="0" smtClean="0">
                <a:solidFill>
                  <a:srgbClr val="1A1911"/>
                </a:solidFill>
              </a:rPr>
              <a:t>Elizabeth R. </a:t>
            </a:r>
            <a:r>
              <a:rPr lang="en-US" sz="1600" dirty="0" err="1" smtClean="0">
                <a:solidFill>
                  <a:srgbClr val="1A1911"/>
                </a:solidFill>
              </a:rPr>
              <a:t>Gillies</a:t>
            </a:r>
            <a:r>
              <a:rPr lang="en-US" sz="1600" dirty="0" smtClean="0">
                <a:solidFill>
                  <a:srgbClr val="1A1911"/>
                </a:solidFill>
              </a:rPr>
              <a:t> and Jean </a:t>
            </a:r>
            <a:r>
              <a:rPr lang="en-US" sz="1600" dirty="0" err="1" smtClean="0">
                <a:solidFill>
                  <a:srgbClr val="1A1911"/>
                </a:solidFill>
              </a:rPr>
              <a:t>M.J.Fréchet</a:t>
            </a:r>
            <a:r>
              <a:rPr lang="en-US" sz="1600" dirty="0" smtClean="0">
                <a:solidFill>
                  <a:srgbClr val="1A1911"/>
                </a:solidFill>
              </a:rPr>
              <a:t> </a:t>
            </a:r>
            <a:r>
              <a:rPr lang="en-US" sz="1600" i="1" dirty="0" smtClean="0">
                <a:solidFill>
                  <a:srgbClr val="1A1911"/>
                </a:solidFill>
              </a:rPr>
              <a:t>, DDT</a:t>
            </a:r>
            <a:r>
              <a:rPr lang="en-US" sz="1600" dirty="0" smtClean="0">
                <a:solidFill>
                  <a:srgbClr val="1A1911"/>
                </a:solidFill>
              </a:rPr>
              <a:t>, Volume 10, Number 1 , January </a:t>
            </a:r>
            <a:r>
              <a:rPr lang="en-US" sz="1600" b="1" dirty="0" smtClean="0">
                <a:solidFill>
                  <a:srgbClr val="1A1911"/>
                </a:solidFill>
              </a:rPr>
              <a:t>2005</a:t>
            </a:r>
            <a:r>
              <a:rPr lang="en-US" sz="1600" dirty="0" smtClean="0">
                <a:solidFill>
                  <a:srgbClr val="1A1911"/>
                </a:solidFill>
              </a:rPr>
              <a:t>.</a:t>
            </a:r>
          </a:p>
          <a:p>
            <a:r>
              <a:rPr lang="en-US" sz="1600" dirty="0" err="1" smtClean="0">
                <a:solidFill>
                  <a:srgbClr val="1A1911"/>
                </a:solidFill>
              </a:rPr>
              <a:t>Roseita</a:t>
            </a:r>
            <a:r>
              <a:rPr lang="en-US" sz="1600" dirty="0" smtClean="0">
                <a:solidFill>
                  <a:srgbClr val="1A1911"/>
                </a:solidFill>
              </a:rPr>
              <a:t> </a:t>
            </a:r>
            <a:r>
              <a:rPr lang="en-US" sz="1600" dirty="0" err="1" smtClean="0">
                <a:solidFill>
                  <a:srgbClr val="1A1911"/>
                </a:solidFill>
              </a:rPr>
              <a:t>Esfand</a:t>
            </a:r>
            <a:r>
              <a:rPr lang="en-US" sz="1600" dirty="0" smtClean="0">
                <a:solidFill>
                  <a:srgbClr val="1A1911"/>
                </a:solidFill>
              </a:rPr>
              <a:t> and Donald A. Tomalia, </a:t>
            </a:r>
            <a:r>
              <a:rPr lang="en-US" sz="1600" i="1" dirty="0" smtClean="0">
                <a:solidFill>
                  <a:srgbClr val="1A1911"/>
                </a:solidFill>
              </a:rPr>
              <a:t>DDT</a:t>
            </a:r>
            <a:r>
              <a:rPr lang="en-US" sz="1600" dirty="0" smtClean="0">
                <a:solidFill>
                  <a:srgbClr val="1A1911"/>
                </a:solidFill>
              </a:rPr>
              <a:t>, Vol. 6, No. 8, Apri</a:t>
            </a:r>
            <a:r>
              <a:rPr lang="en-US" sz="1600" b="1" dirty="0" smtClean="0">
                <a:solidFill>
                  <a:srgbClr val="1A1911"/>
                </a:solidFill>
              </a:rPr>
              <a:t>l 2001</a:t>
            </a:r>
            <a:r>
              <a:rPr lang="en-US" sz="1600" b="1" dirty="0" smtClean="0">
                <a:solidFill>
                  <a:srgbClr val="1A1911"/>
                </a:solidFill>
              </a:rPr>
              <a:t>.</a:t>
            </a:r>
            <a:endParaRPr lang="en-US" sz="1600" b="1" dirty="0" smtClean="0">
              <a:solidFill>
                <a:srgbClr val="1A1911"/>
              </a:solidFill>
            </a:endParaRPr>
          </a:p>
          <a:p>
            <a:r>
              <a:rPr lang="tr-TR" sz="1600" i="1" dirty="0" smtClean="0">
                <a:solidFill>
                  <a:srgbClr val="1A1911"/>
                </a:solidFill>
              </a:rPr>
              <a:t>Macromolecular Chem Phys</a:t>
            </a:r>
            <a:r>
              <a:rPr lang="tr-TR" sz="1600" dirty="0" smtClean="0">
                <a:solidFill>
                  <a:srgbClr val="1A1911"/>
                </a:solidFill>
              </a:rPr>
              <a:t>, </a:t>
            </a:r>
            <a:r>
              <a:rPr lang="tr-TR" sz="1600" b="1" dirty="0" smtClean="0">
                <a:solidFill>
                  <a:srgbClr val="1A1911"/>
                </a:solidFill>
              </a:rPr>
              <a:t>2010</a:t>
            </a:r>
            <a:r>
              <a:rPr lang="tr-TR" sz="1600" dirty="0" smtClean="0">
                <a:solidFill>
                  <a:srgbClr val="1A1911"/>
                </a:solidFill>
              </a:rPr>
              <a:t>, </a:t>
            </a:r>
            <a:r>
              <a:rPr lang="tr-TR" sz="1600" i="1" dirty="0" smtClean="0">
                <a:solidFill>
                  <a:srgbClr val="1A1911"/>
                </a:solidFill>
              </a:rPr>
              <a:t>211</a:t>
            </a:r>
            <a:r>
              <a:rPr lang="tr-TR" sz="1600" dirty="0" smtClean="0">
                <a:solidFill>
                  <a:srgbClr val="1A1911"/>
                </a:solidFill>
              </a:rPr>
              <a:t>, 1417-1425.</a:t>
            </a:r>
          </a:p>
          <a:p>
            <a:endParaRPr lang="el-GR" sz="1600" b="1" i="1" dirty="0" smtClean="0"/>
          </a:p>
          <a:p>
            <a:pPr>
              <a:buNone/>
            </a:pPr>
            <a:endParaRPr lang="en-US" sz="1600" b="1" i="1" dirty="0" smtClean="0"/>
          </a:p>
          <a:p>
            <a:endParaRPr lang="en-US" sz="1600" b="1" i="1" dirty="0" smtClean="0">
              <a:solidFill>
                <a:srgbClr val="1A1911"/>
              </a:solidFill>
            </a:endParaRPr>
          </a:p>
          <a:p>
            <a:endParaRPr lang="en-US" sz="1600" dirty="0" smtClean="0">
              <a:solidFill>
                <a:srgbClr val="1A1911"/>
              </a:solidFill>
            </a:endParaRPr>
          </a:p>
          <a:p>
            <a:endParaRPr lang="en-US" sz="1600" i="1" dirty="0" smtClean="0"/>
          </a:p>
          <a:p>
            <a:endParaRPr lang="en-US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63272" cy="122907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Ευχαριστώ πολύ για την προσοχή σας </a:t>
            </a:r>
            <a:endParaRPr lang="el-GR" b="1" dirty="0"/>
          </a:p>
        </p:txBody>
      </p:sp>
      <p:pic>
        <p:nvPicPr>
          <p:cNvPr id="6" name="Content Placeholder 5" descr="giph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848872" cy="4414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Με μια ματιά…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33464"/>
            <a:ext cx="8280920" cy="39878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>
                <a:latin typeface="Trebuchet MS" pitchFamily="34" charset="0"/>
              </a:rPr>
              <a:t>Μακρομόρια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Trebuchet MS" pitchFamily="34" charset="0"/>
              </a:rPr>
              <a:t>Πολυμερή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Trebuchet MS" pitchFamily="34" charset="0"/>
              </a:rPr>
              <a:t>Γνωστά και ως </a:t>
            </a:r>
            <a:r>
              <a:rPr lang="en-US" sz="2400" i="1" dirty="0" smtClean="0">
                <a:solidFill>
                  <a:schemeClr val="accent2"/>
                </a:solidFill>
                <a:latin typeface="Trebuchet MS" pitchFamily="34" charset="0"/>
              </a:rPr>
              <a:t>arborols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l-GR" sz="2400" dirty="0" smtClean="0">
                <a:latin typeface="Trebuchet MS" pitchFamily="34" charset="0"/>
              </a:rPr>
              <a:t>ή </a:t>
            </a:r>
            <a:r>
              <a:rPr lang="en-US" sz="2400" i="1" dirty="0" smtClean="0">
                <a:solidFill>
                  <a:schemeClr val="accent2"/>
                </a:solidFill>
                <a:latin typeface="Trebuchet MS" pitchFamily="34" charset="0"/>
              </a:rPr>
              <a:t>cascade molecules</a:t>
            </a:r>
            <a:endParaRPr lang="el-GR" sz="2400" i="1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Trebuchet MS" pitchFamily="34" charset="0"/>
              </a:rPr>
              <a:t>Περιέχουν </a:t>
            </a:r>
            <a:r>
              <a:rPr lang="en-US" sz="2400" dirty="0" smtClean="0">
                <a:latin typeface="Trebuchet MS" pitchFamily="34" charset="0"/>
              </a:rPr>
              <a:t>C, H, O, N, P, S </a:t>
            </a:r>
            <a:r>
              <a:rPr lang="el-GR" sz="2400" dirty="0" smtClean="0">
                <a:latin typeface="Trebuchet MS" pitchFamily="34" charset="0"/>
              </a:rPr>
              <a:t>και έχουν τη δυνατότητα σύνδεσης με μέταλλα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Trebuchet MS" pitchFamily="34" charset="0"/>
              </a:rPr>
              <a:t>Διαθέτουν πλήθος λειτουργικών ομάδων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Trebuchet MS" pitchFamily="34" charset="0"/>
              </a:rPr>
              <a:t>Προσφέρουν ποικίλες εφαρμογές</a:t>
            </a:r>
            <a:endParaRPr lang="el-GR" sz="2400" dirty="0" smtClean="0">
              <a:latin typeface="Trebuchet MS" pitchFamily="34" charset="0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 smtClean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152" t="8159" r="14557" b="11405"/>
          <a:stretch/>
        </p:blipFill>
        <p:spPr>
          <a:xfrm>
            <a:off x="6588224" y="908720"/>
            <a:ext cx="2028046" cy="198575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Ιστορικά στοιχεία </a:t>
            </a:r>
            <a:endParaRPr lang="el-G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49694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Η δομή των δενδριμερών</a:t>
            </a:r>
            <a:endParaRPr lang="el-GR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3217" cy="499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Ταξινόμηση δενδριμερών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172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chemeClr val="accent1"/>
                </a:solidFill>
                <a:latin typeface="+mj-lt"/>
              </a:rPr>
              <a:t>Γεν</a:t>
            </a:r>
            <a:r>
              <a:rPr lang="el-GR" b="1" u="sng" dirty="0">
                <a:solidFill>
                  <a:schemeClr val="accent1"/>
                </a:solidFill>
                <a:latin typeface="+mj-lt"/>
              </a:rPr>
              <a:t>ε</a:t>
            </a:r>
            <a:r>
              <a:rPr lang="el-GR" b="1" u="sng" dirty="0" smtClean="0">
                <a:solidFill>
                  <a:schemeClr val="accent1"/>
                </a:solidFill>
                <a:latin typeface="+mj-lt"/>
              </a:rPr>
              <a:t>ά</a:t>
            </a:r>
            <a:r>
              <a:rPr lang="el-GR" dirty="0" smtClean="0">
                <a:latin typeface="+mj-lt"/>
              </a:rPr>
              <a:t>: ο αριθμός των επαναλαμβανόμενων διακλαδωτικών κύκλων  που σχηματίζονται κατά τη διάρκεια της σύνθεσης ενός δενδριμερούς.</a:t>
            </a:r>
            <a:endParaRPr lang="el-GR" dirty="0"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2054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l-GR" b="1" smtClean="0"/>
              <a:t>Ιδιότητες των δενδριμερών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94573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Monodispersity</a:t>
            </a:r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 (</a:t>
            </a:r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size and form</a:t>
            </a:r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stability)</a:t>
            </a:r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Nano-size and shape</a:t>
            </a:r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endParaRPr lang="en-US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Ελεγχόμενο σχήμα και μέγεθος πριν από τη σύνθεση</a:t>
            </a:r>
          </a:p>
          <a:p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Polyvalency</a:t>
            </a:r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 (πολυσθενής,πολυλειτουργική δραστική επιφάνεια)</a:t>
            </a:r>
          </a:p>
          <a:p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Self-assembling</a:t>
            </a:r>
          </a:p>
          <a:p>
            <a:endParaRPr lang="en-US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Ηλεκτροστατικές αλληλεπιδράσεις</a:t>
            </a:r>
          </a:p>
          <a:p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Θερμική και χημική σταθερότητα</a:t>
            </a:r>
          </a:p>
          <a:p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Χαμηλή κυτταροτοξικότητα</a:t>
            </a:r>
          </a:p>
          <a:p>
            <a:endParaRPr lang="el-GR" sz="2400" dirty="0" smtClean="0">
              <a:solidFill>
                <a:srgbClr val="1F1D24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Host-guest </a:t>
            </a:r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αλληλεπιδράσεις</a:t>
            </a:r>
            <a:r>
              <a:rPr lang="en-US" sz="2400" dirty="0" smtClean="0">
                <a:solidFill>
                  <a:srgbClr val="1F1D24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rgbClr val="1F1D24"/>
                </a:solidFill>
                <a:latin typeface="+mj-lt"/>
              </a:rPr>
              <a:t>κ.ά</a:t>
            </a:r>
            <a:endParaRPr lang="en-US" sz="2400" dirty="0" smtClean="0">
              <a:solidFill>
                <a:srgbClr val="1F1D24"/>
              </a:solidFill>
              <a:latin typeface="+mj-lt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/>
          <a:lstStyle/>
          <a:p>
            <a:pPr algn="ctr"/>
            <a:r>
              <a:rPr lang="el-GR" b="1" dirty="0" smtClean="0"/>
              <a:t>Συνθετικές πορείες</a:t>
            </a:r>
            <a:endParaRPr lang="el-GR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331640" y="2132856"/>
          <a:ext cx="650438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162880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1F1D24"/>
                </a:solidFill>
                <a:latin typeface="+mj-lt"/>
              </a:rPr>
              <a:t>Υπάρχουν αρκετές μέθοδοι σύνθεσης </a:t>
            </a:r>
            <a:r>
              <a:rPr lang="el-GR" sz="2000" dirty="0" smtClean="0">
                <a:solidFill>
                  <a:srgbClr val="1F1D24"/>
                </a:solidFill>
                <a:latin typeface="+mj-lt"/>
              </a:rPr>
              <a:t>των δενδριμερών</a:t>
            </a:r>
            <a:r>
              <a:rPr lang="en-US" sz="2000" dirty="0" smtClean="0">
                <a:solidFill>
                  <a:srgbClr val="1F1D24"/>
                </a:solidFill>
                <a:latin typeface="+mj-lt"/>
              </a:rPr>
              <a:t>, </a:t>
            </a:r>
            <a:r>
              <a:rPr lang="el-GR" sz="2000" dirty="0" smtClean="0">
                <a:solidFill>
                  <a:srgbClr val="1F1D24"/>
                </a:solidFill>
                <a:latin typeface="+mj-lt"/>
              </a:rPr>
              <a:t>οι δύο κυριότερες είναι</a:t>
            </a:r>
            <a:r>
              <a:rPr lang="en-US" sz="2000" dirty="0" smtClean="0">
                <a:solidFill>
                  <a:srgbClr val="1F1D24"/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rgbClr val="1F1D24"/>
                </a:solidFill>
                <a:latin typeface="+mj-lt"/>
              </a:rPr>
              <a:t>οι εξής:</a:t>
            </a:r>
            <a:endParaRPr lang="el-G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4360</TotalTime>
  <Words>856</Words>
  <Application>Microsoft Office PowerPoint</Application>
  <PresentationFormat>On-screen Show (4:3)</PresentationFormat>
  <Paragraphs>192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Δενδριμερή: δομή, ιδιότητες και εφαρμογές</vt:lpstr>
      <vt:lpstr>Περιεχόμενα παρουσίασης</vt:lpstr>
      <vt:lpstr>Δενδριτικά μοτίβα στη φύση</vt:lpstr>
      <vt:lpstr>Με μια ματιά…</vt:lpstr>
      <vt:lpstr>Ιστορικά στοιχεία </vt:lpstr>
      <vt:lpstr>Η δομή των δενδριμερών</vt:lpstr>
      <vt:lpstr>Ταξινόμηση δενδριμερών</vt:lpstr>
      <vt:lpstr>Ιδιότητες των δενδριμερών </vt:lpstr>
      <vt:lpstr>Συνθετικές πορείες</vt:lpstr>
      <vt:lpstr>Divergent synthesis</vt:lpstr>
      <vt:lpstr>Divergent method</vt:lpstr>
      <vt:lpstr>Convergent synthesis </vt:lpstr>
      <vt:lpstr>Convergent method</vt:lpstr>
      <vt:lpstr>Οι τύποι των δενδριμερών</vt:lpstr>
      <vt:lpstr>Polyamidoamine Dendrimers (PAMAM)</vt:lpstr>
      <vt:lpstr>Divergent σύνθεση PAMAM</vt:lpstr>
      <vt:lpstr>PPI (Poly propylene imine)</vt:lpstr>
      <vt:lpstr> Χρησιμοποιούνται ως καταλύτες  σε αντιδράσεις χειρόμορφης κατάλυσης.  Αναγνώριση χειρόμορφων μορίων.</vt:lpstr>
      <vt:lpstr>PAMAMOS Dendrimers  poly (amidoamine-organosilicon)</vt:lpstr>
      <vt:lpstr>Polybenzylether hyperbranched skeleton.  Convergent σύνθεση.  Όξινες καρβοξυλικές επιφανειακές ομάδες.  Αύξηση διαλυτότητας  σε πολικούς διαλύτες.</vt:lpstr>
      <vt:lpstr>Εφαρμογές</vt:lpstr>
      <vt:lpstr>Dendrimers as MRI contrast agents</vt:lpstr>
      <vt:lpstr>Signal enhancements with contrast agents</vt:lpstr>
      <vt:lpstr>Rotational correlation time effects</vt:lpstr>
      <vt:lpstr>Dendrimer-chelate half-life</vt:lpstr>
      <vt:lpstr>Contrast imaging in mice</vt:lpstr>
      <vt:lpstr>Dendritic sensors</vt:lpstr>
      <vt:lpstr>Anticancer drug nanomicelles formed by self-assembling amphiphilic dendrimer</vt:lpstr>
      <vt:lpstr>Mechanism to elude drug resistance by AmDM/DOX micelles in doxorubicin-resistant breast cancer MCF-7R cells.</vt:lpstr>
      <vt:lpstr>Dendrimers in light harvesting material</vt:lpstr>
      <vt:lpstr>Συνοψίζοντας…</vt:lpstr>
      <vt:lpstr>References </vt:lpstr>
      <vt:lpstr>Ευχαριστώ πολύ για την προσοχή σας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Δενδριμερή: δομή, ιδιότητες και εφαρμογές</dc:title>
  <dc:creator>Μάρα</dc:creator>
  <cp:lastModifiedBy>Μάρα</cp:lastModifiedBy>
  <cp:revision>75</cp:revision>
  <dcterms:created xsi:type="dcterms:W3CDTF">2018-04-21T09:49:05Z</dcterms:created>
  <dcterms:modified xsi:type="dcterms:W3CDTF">2018-04-24T10:29:42Z</dcterms:modified>
</cp:coreProperties>
</file>